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22"/>
  </p:notesMasterIdLst>
  <p:sldIdLst>
    <p:sldId id="256" r:id="rId3"/>
    <p:sldId id="257" r:id="rId4"/>
    <p:sldId id="258" r:id="rId5"/>
    <p:sldId id="289" r:id="rId6"/>
    <p:sldId id="290" r:id="rId7"/>
    <p:sldId id="262" r:id="rId8"/>
    <p:sldId id="295" r:id="rId9"/>
    <p:sldId id="297" r:id="rId10"/>
    <p:sldId id="268" r:id="rId11"/>
    <p:sldId id="301" r:id="rId12"/>
    <p:sldId id="308" r:id="rId13"/>
    <p:sldId id="309" r:id="rId14"/>
    <p:sldId id="275" r:id="rId15"/>
    <p:sldId id="304" r:id="rId16"/>
    <p:sldId id="310" r:id="rId17"/>
    <p:sldId id="302" r:id="rId18"/>
    <p:sldId id="306" r:id="rId19"/>
    <p:sldId id="305" r:id="rId20"/>
    <p:sldId id="277" r:id="rId21"/>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129" autoAdjust="0"/>
  </p:normalViewPr>
  <p:slideViewPr>
    <p:cSldViewPr>
      <p:cViewPr varScale="1">
        <p:scale>
          <a:sx n="65" d="100"/>
          <a:sy n="65" d="100"/>
        </p:scale>
        <p:origin x="1506"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28D59E69-8F24-48FC-97B8-9FEAAD36E004}" type="datetimeFigureOut">
              <a:rPr lang="en-US" smtClean="0"/>
              <a:t>1/4/2024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1A13CB9D-2F16-4881-BD74-3929C73D3953}" type="slidenum">
              <a:rPr lang="en-US" smtClean="0"/>
              <a:t>‹#›</a:t>
            </a:fld>
            <a:endParaRPr lang="en-US"/>
          </a:p>
        </p:txBody>
      </p:sp>
    </p:spTree>
    <p:extLst>
      <p:ext uri="{BB962C8B-B14F-4D97-AF65-F5344CB8AC3E}">
        <p14:creationId xmlns:p14="http://schemas.microsoft.com/office/powerpoint/2010/main" val="263083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2</a:t>
            </a:fld>
            <a:endParaRPr lang="en-US"/>
          </a:p>
        </p:txBody>
      </p:sp>
    </p:spTree>
    <p:extLst>
      <p:ext uri="{BB962C8B-B14F-4D97-AF65-F5344CB8AC3E}">
        <p14:creationId xmlns:p14="http://schemas.microsoft.com/office/powerpoint/2010/main" val="764269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15</a:t>
            </a:fld>
            <a:endParaRPr lang="en-US"/>
          </a:p>
        </p:txBody>
      </p:sp>
    </p:spTree>
    <p:extLst>
      <p:ext uri="{BB962C8B-B14F-4D97-AF65-F5344CB8AC3E}">
        <p14:creationId xmlns:p14="http://schemas.microsoft.com/office/powerpoint/2010/main" val="286072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16</a:t>
            </a:fld>
            <a:endParaRPr lang="en-US"/>
          </a:p>
        </p:txBody>
      </p:sp>
    </p:spTree>
    <p:extLst>
      <p:ext uri="{BB962C8B-B14F-4D97-AF65-F5344CB8AC3E}">
        <p14:creationId xmlns:p14="http://schemas.microsoft.com/office/powerpoint/2010/main" val="422148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17</a:t>
            </a:fld>
            <a:endParaRPr lang="en-US"/>
          </a:p>
        </p:txBody>
      </p:sp>
    </p:spTree>
    <p:extLst>
      <p:ext uri="{BB962C8B-B14F-4D97-AF65-F5344CB8AC3E}">
        <p14:creationId xmlns:p14="http://schemas.microsoft.com/office/powerpoint/2010/main" val="788676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18</a:t>
            </a:fld>
            <a:endParaRPr lang="en-US"/>
          </a:p>
        </p:txBody>
      </p:sp>
    </p:spTree>
    <p:extLst>
      <p:ext uri="{BB962C8B-B14F-4D97-AF65-F5344CB8AC3E}">
        <p14:creationId xmlns:p14="http://schemas.microsoft.com/office/powerpoint/2010/main" val="1279103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4</a:t>
            </a:fld>
            <a:endParaRPr lang="en-US"/>
          </a:p>
        </p:txBody>
      </p:sp>
    </p:spTree>
    <p:extLst>
      <p:ext uri="{BB962C8B-B14F-4D97-AF65-F5344CB8AC3E}">
        <p14:creationId xmlns:p14="http://schemas.microsoft.com/office/powerpoint/2010/main" val="2832143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5</a:t>
            </a:fld>
            <a:endParaRPr lang="en-US"/>
          </a:p>
        </p:txBody>
      </p:sp>
    </p:spTree>
    <p:extLst>
      <p:ext uri="{BB962C8B-B14F-4D97-AF65-F5344CB8AC3E}">
        <p14:creationId xmlns:p14="http://schemas.microsoft.com/office/powerpoint/2010/main" val="3512725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7</a:t>
            </a:fld>
            <a:endParaRPr lang="en-US"/>
          </a:p>
        </p:txBody>
      </p:sp>
    </p:spTree>
    <p:extLst>
      <p:ext uri="{BB962C8B-B14F-4D97-AF65-F5344CB8AC3E}">
        <p14:creationId xmlns:p14="http://schemas.microsoft.com/office/powerpoint/2010/main" val="842539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8</a:t>
            </a:fld>
            <a:endParaRPr lang="en-US"/>
          </a:p>
        </p:txBody>
      </p:sp>
    </p:spTree>
    <p:extLst>
      <p:ext uri="{BB962C8B-B14F-4D97-AF65-F5344CB8AC3E}">
        <p14:creationId xmlns:p14="http://schemas.microsoft.com/office/powerpoint/2010/main" val="3861770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10</a:t>
            </a:fld>
            <a:endParaRPr lang="en-US"/>
          </a:p>
        </p:txBody>
      </p:sp>
    </p:spTree>
    <p:extLst>
      <p:ext uri="{BB962C8B-B14F-4D97-AF65-F5344CB8AC3E}">
        <p14:creationId xmlns:p14="http://schemas.microsoft.com/office/powerpoint/2010/main" val="3395848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11</a:t>
            </a:fld>
            <a:endParaRPr lang="en-US"/>
          </a:p>
        </p:txBody>
      </p:sp>
    </p:spTree>
    <p:extLst>
      <p:ext uri="{BB962C8B-B14F-4D97-AF65-F5344CB8AC3E}">
        <p14:creationId xmlns:p14="http://schemas.microsoft.com/office/powerpoint/2010/main" val="3841440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12</a:t>
            </a:fld>
            <a:endParaRPr lang="en-US"/>
          </a:p>
        </p:txBody>
      </p:sp>
    </p:spTree>
    <p:extLst>
      <p:ext uri="{BB962C8B-B14F-4D97-AF65-F5344CB8AC3E}">
        <p14:creationId xmlns:p14="http://schemas.microsoft.com/office/powerpoint/2010/main" val="4130904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14</a:t>
            </a:fld>
            <a:endParaRPr lang="en-US"/>
          </a:p>
        </p:txBody>
      </p:sp>
    </p:spTree>
    <p:extLst>
      <p:ext uri="{BB962C8B-B14F-4D97-AF65-F5344CB8AC3E}">
        <p14:creationId xmlns:p14="http://schemas.microsoft.com/office/powerpoint/2010/main" val="883033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7677" y="106172"/>
            <a:ext cx="11356644" cy="45212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1/4/2024</a:t>
            </a:fld>
            <a:endParaRPr lang="en-US"/>
          </a:p>
        </p:txBody>
      </p:sp>
      <p:sp>
        <p:nvSpPr>
          <p:cNvPr id="6" name="Holder 6"/>
          <p:cNvSpPr>
            <a:spLocks noGrp="1"/>
          </p:cNvSpPr>
          <p:nvPr>
            <p:ph type="sldNum" sz="quarter" idx="7"/>
          </p:nvPr>
        </p:nvSpPr>
        <p:spPr/>
        <p:txBody>
          <a:bodyPr lIns="0" tIns="0" rIns="0" bIns="0"/>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1/4/2024</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451158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1/4/2024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201234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1/4/2024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580030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1/4/2024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098550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1/4/2024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6564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1/4/2024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551716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1/4/2024</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23961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8651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30098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C00000"/>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1/4/2024</a:t>
            </a:fld>
            <a:endParaRPr lang="en-US"/>
          </a:p>
        </p:txBody>
      </p:sp>
      <p:sp>
        <p:nvSpPr>
          <p:cNvPr id="6" name="Holder 6"/>
          <p:cNvSpPr>
            <a:spLocks noGrp="1"/>
          </p:cNvSpPr>
          <p:nvPr>
            <p:ph type="sldNum" sz="quarter" idx="7"/>
          </p:nvPr>
        </p:nvSpPr>
        <p:spPr/>
        <p:txBody>
          <a:bodyPr lIns="0" tIns="0" rIns="0" bIns="0"/>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C00000"/>
                </a:solidFill>
                <a:latin typeface="Tahoma"/>
                <a:cs typeface="Tahom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1/4/2024</a:t>
            </a:fld>
            <a:endParaRPr lang="en-US"/>
          </a:p>
        </p:txBody>
      </p:sp>
      <p:sp>
        <p:nvSpPr>
          <p:cNvPr id="7" name="Holder 7"/>
          <p:cNvSpPr>
            <a:spLocks noGrp="1"/>
          </p:cNvSpPr>
          <p:nvPr>
            <p:ph type="sldNum" sz="quarter" idx="7"/>
          </p:nvPr>
        </p:nvSpPr>
        <p:spPr/>
        <p:txBody>
          <a:bodyPr lIns="0" tIns="0" rIns="0" bIns="0"/>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C00000"/>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1/4/2024</a:t>
            </a:fld>
            <a:endParaRPr lang="en-US"/>
          </a:p>
        </p:txBody>
      </p:sp>
      <p:sp>
        <p:nvSpPr>
          <p:cNvPr id="5" name="Holder 5"/>
          <p:cNvSpPr>
            <a:spLocks noGrp="1"/>
          </p:cNvSpPr>
          <p:nvPr>
            <p:ph type="sldNum" sz="quarter" idx="7"/>
          </p:nvPr>
        </p:nvSpPr>
        <p:spPr/>
        <p:txBody>
          <a:bodyPr lIns="0" tIns="0" rIns="0" bIns="0"/>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1/4/2024</a:t>
            </a:fld>
            <a:endParaRPr lang="en-US"/>
          </a:p>
        </p:txBody>
      </p:sp>
      <p:sp>
        <p:nvSpPr>
          <p:cNvPr id="4" name="Holder 4"/>
          <p:cNvSpPr>
            <a:spLocks noGrp="1"/>
          </p:cNvSpPr>
          <p:nvPr>
            <p:ph type="sldNum" sz="quarter" idx="7"/>
          </p:nvPr>
        </p:nvSpPr>
        <p:spPr/>
        <p:txBody>
          <a:bodyPr lIns="0" tIns="0" rIns="0" bIns="0"/>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1/4/2024</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566990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1/4/2024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049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1/4/2024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119045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1/4/2024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639571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image" Target="../media/image3.png"/><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1999" cy="6651742"/>
          </a:xfrm>
          <a:prstGeom prst="rect">
            <a:avLst/>
          </a:prstGeom>
        </p:spPr>
      </p:pic>
      <p:sp>
        <p:nvSpPr>
          <p:cNvPr id="17" name="bg object 17"/>
          <p:cNvSpPr/>
          <p:nvPr/>
        </p:nvSpPr>
        <p:spPr>
          <a:xfrm>
            <a:off x="697991" y="6169152"/>
            <a:ext cx="1115695" cy="527685"/>
          </a:xfrm>
          <a:custGeom>
            <a:avLst/>
            <a:gdLst/>
            <a:ahLst/>
            <a:cxnLst/>
            <a:rect l="l" t="t" r="r" b="b"/>
            <a:pathLst>
              <a:path w="1115695" h="527684">
                <a:moveTo>
                  <a:pt x="1115568" y="0"/>
                </a:moveTo>
                <a:lnTo>
                  <a:pt x="0" y="0"/>
                </a:lnTo>
                <a:lnTo>
                  <a:pt x="0" y="527304"/>
                </a:lnTo>
                <a:lnTo>
                  <a:pt x="1115568" y="527304"/>
                </a:lnTo>
                <a:lnTo>
                  <a:pt x="1115568" y="0"/>
                </a:lnTo>
                <a:close/>
              </a:path>
            </a:pathLst>
          </a:custGeom>
          <a:solidFill>
            <a:srgbClr val="FFFFFF"/>
          </a:solidFill>
        </p:spPr>
        <p:txBody>
          <a:bodyPr wrap="square" lIns="0" tIns="0" rIns="0" bIns="0" rtlCol="0"/>
          <a:lstStyle/>
          <a:p>
            <a:endParaRPr/>
          </a:p>
        </p:txBody>
      </p:sp>
      <p:sp>
        <p:nvSpPr>
          <p:cNvPr id="18" name="bg object 18"/>
          <p:cNvSpPr/>
          <p:nvPr/>
        </p:nvSpPr>
        <p:spPr>
          <a:xfrm>
            <a:off x="1245387" y="6196939"/>
            <a:ext cx="226060" cy="450850"/>
          </a:xfrm>
          <a:custGeom>
            <a:avLst/>
            <a:gdLst/>
            <a:ahLst/>
            <a:cxnLst/>
            <a:rect l="l" t="t" r="r" b="b"/>
            <a:pathLst>
              <a:path w="226059" h="450850">
                <a:moveTo>
                  <a:pt x="225450" y="111671"/>
                </a:moveTo>
                <a:lnTo>
                  <a:pt x="112483" y="111671"/>
                </a:lnTo>
                <a:lnTo>
                  <a:pt x="112483" y="0"/>
                </a:lnTo>
                <a:lnTo>
                  <a:pt x="0" y="0"/>
                </a:lnTo>
                <a:lnTo>
                  <a:pt x="0" y="111671"/>
                </a:lnTo>
                <a:lnTo>
                  <a:pt x="0" y="224624"/>
                </a:lnTo>
                <a:lnTo>
                  <a:pt x="0" y="337566"/>
                </a:lnTo>
                <a:lnTo>
                  <a:pt x="0" y="450519"/>
                </a:lnTo>
                <a:lnTo>
                  <a:pt x="112483" y="450519"/>
                </a:lnTo>
                <a:lnTo>
                  <a:pt x="112483" y="337566"/>
                </a:lnTo>
                <a:lnTo>
                  <a:pt x="112483" y="224624"/>
                </a:lnTo>
                <a:lnTo>
                  <a:pt x="225450" y="224624"/>
                </a:lnTo>
                <a:lnTo>
                  <a:pt x="225450" y="111671"/>
                </a:lnTo>
                <a:close/>
              </a:path>
            </a:pathLst>
          </a:custGeom>
          <a:solidFill>
            <a:srgbClr val="CE1628"/>
          </a:solidFill>
        </p:spPr>
        <p:txBody>
          <a:bodyPr wrap="square" lIns="0" tIns="0" rIns="0" bIns="0" rtlCol="0"/>
          <a:lstStyle/>
          <a:p>
            <a:endParaRPr/>
          </a:p>
        </p:txBody>
      </p:sp>
      <p:pic>
        <p:nvPicPr>
          <p:cNvPr id="19" name="bg object 19"/>
          <p:cNvPicPr/>
          <p:nvPr/>
        </p:nvPicPr>
        <p:blipFill>
          <a:blip r:embed="rId8" cstate="print"/>
          <a:stretch>
            <a:fillRect/>
          </a:stretch>
        </p:blipFill>
        <p:spPr>
          <a:xfrm>
            <a:off x="1583810" y="6196583"/>
            <a:ext cx="112489" cy="450866"/>
          </a:xfrm>
          <a:prstGeom prst="rect">
            <a:avLst/>
          </a:prstGeom>
        </p:spPr>
      </p:pic>
      <p:sp>
        <p:nvSpPr>
          <p:cNvPr id="20" name="bg object 20"/>
          <p:cNvSpPr/>
          <p:nvPr/>
        </p:nvSpPr>
        <p:spPr>
          <a:xfrm>
            <a:off x="794003" y="6196583"/>
            <a:ext cx="338455" cy="338455"/>
          </a:xfrm>
          <a:custGeom>
            <a:avLst/>
            <a:gdLst/>
            <a:ahLst/>
            <a:cxnLst/>
            <a:rect l="l" t="t" r="r" b="b"/>
            <a:pathLst>
              <a:path w="338455" h="338454">
                <a:moveTo>
                  <a:pt x="338420" y="0"/>
                </a:moveTo>
                <a:lnTo>
                  <a:pt x="0" y="0"/>
                </a:lnTo>
                <a:lnTo>
                  <a:pt x="0" y="337922"/>
                </a:lnTo>
                <a:lnTo>
                  <a:pt x="112965" y="225122"/>
                </a:lnTo>
                <a:lnTo>
                  <a:pt x="112965" y="112323"/>
                </a:lnTo>
                <a:lnTo>
                  <a:pt x="225454" y="112323"/>
                </a:lnTo>
                <a:lnTo>
                  <a:pt x="338420" y="0"/>
                </a:lnTo>
                <a:close/>
              </a:path>
            </a:pathLst>
          </a:custGeom>
          <a:solidFill>
            <a:srgbClr val="CE1628"/>
          </a:solidFill>
        </p:spPr>
        <p:txBody>
          <a:bodyPr wrap="square" lIns="0" tIns="0" rIns="0" bIns="0" rtlCol="0"/>
          <a:lstStyle/>
          <a:p>
            <a:endParaRPr/>
          </a:p>
        </p:txBody>
      </p:sp>
      <p:sp>
        <p:nvSpPr>
          <p:cNvPr id="21" name="bg object 21"/>
          <p:cNvSpPr/>
          <p:nvPr/>
        </p:nvSpPr>
        <p:spPr>
          <a:xfrm>
            <a:off x="794003" y="6421706"/>
            <a:ext cx="338455" cy="225425"/>
          </a:xfrm>
          <a:custGeom>
            <a:avLst/>
            <a:gdLst/>
            <a:ahLst/>
            <a:cxnLst/>
            <a:rect l="l" t="t" r="r" b="b"/>
            <a:pathLst>
              <a:path w="338455" h="225425">
                <a:moveTo>
                  <a:pt x="112965" y="0"/>
                </a:moveTo>
                <a:lnTo>
                  <a:pt x="0" y="112799"/>
                </a:lnTo>
                <a:lnTo>
                  <a:pt x="0" y="225118"/>
                </a:lnTo>
                <a:lnTo>
                  <a:pt x="338420" y="225118"/>
                </a:lnTo>
                <a:lnTo>
                  <a:pt x="338420" y="112799"/>
                </a:lnTo>
                <a:lnTo>
                  <a:pt x="112965" y="112799"/>
                </a:lnTo>
                <a:lnTo>
                  <a:pt x="112965" y="0"/>
                </a:lnTo>
                <a:close/>
              </a:path>
            </a:pathLst>
          </a:custGeom>
          <a:solidFill>
            <a:srgbClr val="F3C108"/>
          </a:solidFill>
        </p:spPr>
        <p:txBody>
          <a:bodyPr wrap="square" lIns="0" tIns="0" rIns="0" bIns="0" rtlCol="0"/>
          <a:lstStyle/>
          <a:p>
            <a:endParaRPr/>
          </a:p>
        </p:txBody>
      </p:sp>
      <p:sp>
        <p:nvSpPr>
          <p:cNvPr id="2" name="Holder 2"/>
          <p:cNvSpPr>
            <a:spLocks noGrp="1"/>
          </p:cNvSpPr>
          <p:nvPr>
            <p:ph type="title"/>
          </p:nvPr>
        </p:nvSpPr>
        <p:spPr>
          <a:xfrm>
            <a:off x="3182238" y="194818"/>
            <a:ext cx="5827522" cy="513715"/>
          </a:xfrm>
          <a:prstGeom prst="rect">
            <a:avLst/>
          </a:prstGeom>
        </p:spPr>
        <p:txBody>
          <a:bodyPr wrap="square" lIns="0" tIns="0" rIns="0" bIns="0">
            <a:spAutoFit/>
          </a:bodyPr>
          <a:lstStyle>
            <a:lvl1pPr>
              <a:defRPr sz="3200" b="1" i="0">
                <a:solidFill>
                  <a:srgbClr val="C00000"/>
                </a:solidFill>
                <a:latin typeface="Tahoma"/>
                <a:cs typeface="Tahoma"/>
              </a:defRPr>
            </a:lvl1pPr>
          </a:lstStyle>
          <a:p>
            <a:endParaRPr/>
          </a:p>
        </p:txBody>
      </p:sp>
      <p:sp>
        <p:nvSpPr>
          <p:cNvPr id="3" name="Holder 3"/>
          <p:cNvSpPr>
            <a:spLocks noGrp="1"/>
          </p:cNvSpPr>
          <p:nvPr>
            <p:ph type="body" idx="1"/>
          </p:nvPr>
        </p:nvSpPr>
        <p:spPr>
          <a:xfrm>
            <a:off x="1397698" y="1176718"/>
            <a:ext cx="9412605" cy="46513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1/4/2024</a:t>
            </a:fld>
            <a:endParaRPr lang="en-US"/>
          </a:p>
        </p:txBody>
      </p:sp>
      <p:sp>
        <p:nvSpPr>
          <p:cNvPr id="6" name="Holder 6"/>
          <p:cNvSpPr>
            <a:spLocks noGrp="1"/>
          </p:cNvSpPr>
          <p:nvPr>
            <p:ph type="sldNum" sz="quarter" idx="7"/>
          </p:nvPr>
        </p:nvSpPr>
        <p:spPr>
          <a:xfrm>
            <a:off x="11593321" y="6530292"/>
            <a:ext cx="253365" cy="208915"/>
          </a:xfrm>
          <a:prstGeom prst="rect">
            <a:avLst/>
          </a:prstGeom>
        </p:spPr>
        <p:txBody>
          <a:bodyPr wrap="square" lIns="0" tIns="0" rIns="0" bIns="0">
            <a:spAutoFit/>
          </a:bodyPr>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47249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jpe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3085" y="3"/>
            <a:ext cx="11804904" cy="6857997"/>
            <a:chOff x="387095" y="0"/>
            <a:chExt cx="11804904" cy="6857997"/>
          </a:xfrm>
        </p:grpSpPr>
        <p:pic>
          <p:nvPicPr>
            <p:cNvPr id="3" name="object 3"/>
            <p:cNvPicPr/>
            <p:nvPr/>
          </p:nvPicPr>
          <p:blipFill>
            <a:blip r:embed="rId2" cstate="print"/>
            <a:stretch>
              <a:fillRect/>
            </a:stretch>
          </p:blipFill>
          <p:spPr>
            <a:xfrm>
              <a:off x="522514" y="0"/>
              <a:ext cx="11669485" cy="6857997"/>
            </a:xfrm>
            <a:prstGeom prst="rect">
              <a:avLst/>
            </a:prstGeom>
          </p:spPr>
        </p:pic>
        <p:sp>
          <p:nvSpPr>
            <p:cNvPr id="5" name="object 5"/>
            <p:cNvSpPr/>
            <p:nvPr/>
          </p:nvSpPr>
          <p:spPr>
            <a:xfrm>
              <a:off x="443483" y="5974079"/>
              <a:ext cx="3535679" cy="452755"/>
            </a:xfrm>
            <a:custGeom>
              <a:avLst/>
              <a:gdLst/>
              <a:ahLst/>
              <a:cxnLst/>
              <a:rect l="l" t="t" r="r" b="b"/>
              <a:pathLst>
                <a:path w="3535679" h="452754">
                  <a:moveTo>
                    <a:pt x="0" y="452628"/>
                  </a:moveTo>
                  <a:lnTo>
                    <a:pt x="3535679" y="452628"/>
                  </a:lnTo>
                  <a:lnTo>
                    <a:pt x="3535679" y="0"/>
                  </a:lnTo>
                  <a:lnTo>
                    <a:pt x="0" y="0"/>
                  </a:lnTo>
                  <a:lnTo>
                    <a:pt x="0" y="452628"/>
                  </a:lnTo>
                  <a:close/>
                </a:path>
              </a:pathLst>
            </a:custGeom>
            <a:ln w="12700">
              <a:solidFill>
                <a:srgbClr val="FFFFFF"/>
              </a:solidFill>
            </a:ln>
          </p:spPr>
          <p:txBody>
            <a:bodyPr wrap="square" lIns="0" tIns="0" rIns="0" bIns="0" rtlCol="0"/>
            <a:lstStyle/>
            <a:p>
              <a:endParaRPr/>
            </a:p>
          </p:txBody>
        </p:sp>
        <p:pic>
          <p:nvPicPr>
            <p:cNvPr id="6" name="object 6"/>
            <p:cNvPicPr/>
            <p:nvPr/>
          </p:nvPicPr>
          <p:blipFill>
            <a:blip r:embed="rId3" cstate="print"/>
            <a:stretch>
              <a:fillRect/>
            </a:stretch>
          </p:blipFill>
          <p:spPr>
            <a:xfrm>
              <a:off x="387095" y="284988"/>
              <a:ext cx="3174492" cy="1152143"/>
            </a:xfrm>
            <a:prstGeom prst="rect">
              <a:avLst/>
            </a:prstGeom>
          </p:spPr>
        </p:pic>
      </p:grpSp>
      <p:sp>
        <p:nvSpPr>
          <p:cNvPr id="7" name="object 7"/>
          <p:cNvSpPr txBox="1"/>
          <p:nvPr/>
        </p:nvSpPr>
        <p:spPr>
          <a:xfrm>
            <a:off x="1869186" y="1904972"/>
            <a:ext cx="8968119" cy="2240998"/>
          </a:xfrm>
          <a:prstGeom prst="rect">
            <a:avLst/>
          </a:prstGeom>
        </p:spPr>
        <p:txBody>
          <a:bodyPr vert="horz" wrap="square" lIns="0" tIns="12065" rIns="0" bIns="0" rtlCol="0">
            <a:spAutoFit/>
          </a:bodyPr>
          <a:lstStyle/>
          <a:p>
            <a:pPr marL="12700" marR="5080" algn="ctr">
              <a:lnSpc>
                <a:spcPct val="100000"/>
              </a:lnSpc>
              <a:spcBef>
                <a:spcPts val="95"/>
              </a:spcBef>
            </a:pPr>
            <a:r>
              <a:rPr lang="en-US" sz="4800" b="1" spc="-195">
                <a:solidFill>
                  <a:srgbClr val="C00000"/>
                </a:solidFill>
                <a:latin typeface="Times New Roman" panose="02020603050405020304" pitchFamily="18" charset="0"/>
                <a:cs typeface="Times New Roman" panose="02020603050405020304" pitchFamily="18" charset="0"/>
              </a:rPr>
              <a:t>Giám sát nhiệt độ, độ ẩm môi trường</a:t>
            </a:r>
          </a:p>
          <a:p>
            <a:pPr marL="12700" marR="5080" algn="ctr">
              <a:lnSpc>
                <a:spcPct val="100000"/>
              </a:lnSpc>
              <a:spcBef>
                <a:spcPts val="95"/>
              </a:spcBef>
            </a:pPr>
            <a:r>
              <a:rPr lang="en-US" sz="4800" b="1" spc="-195">
                <a:solidFill>
                  <a:srgbClr val="C00000"/>
                </a:solidFill>
                <a:latin typeface="Times New Roman" panose="02020603050405020304" pitchFamily="18" charset="0"/>
                <a:cs typeface="Times New Roman" panose="02020603050405020304" pitchFamily="18" charset="0"/>
              </a:rPr>
              <a:t>Điều khiển thiết bị điện dựa trên ánh sáng, nhiệt độ.</a:t>
            </a:r>
            <a:endParaRPr sz="4800">
              <a:latin typeface="Times New Roman" panose="02020603050405020304" pitchFamily="18" charset="0"/>
              <a:cs typeface="Times New Roman" panose="02020603050405020304" pitchFamily="18" charset="0"/>
            </a:endParaRPr>
          </a:p>
        </p:txBody>
      </p:sp>
      <p:sp>
        <p:nvSpPr>
          <p:cNvPr id="8" name="object 8"/>
          <p:cNvSpPr txBox="1"/>
          <p:nvPr/>
        </p:nvSpPr>
        <p:spPr>
          <a:xfrm>
            <a:off x="518504" y="4314950"/>
            <a:ext cx="6539078" cy="1490152"/>
          </a:xfrm>
          <a:prstGeom prst="rect">
            <a:avLst/>
          </a:prstGeom>
        </p:spPr>
        <p:txBody>
          <a:bodyPr vert="horz" wrap="square" lIns="0" tIns="15240" rIns="0" bIns="0" rtlCol="0">
            <a:spAutoFit/>
          </a:bodyPr>
          <a:lstStyle/>
          <a:p>
            <a:pPr marL="12700">
              <a:lnSpc>
                <a:spcPct val="100000"/>
              </a:lnSpc>
              <a:spcBef>
                <a:spcPts val="120"/>
              </a:spcBef>
            </a:pPr>
            <a:r>
              <a:rPr lang="en-US" sz="1850" b="1" spc="-110">
                <a:solidFill>
                  <a:srgbClr val="C00000"/>
                </a:solidFill>
                <a:latin typeface="Tahoma"/>
                <a:cs typeface="Tahoma"/>
              </a:rPr>
              <a:t>		Nhóm 7:</a:t>
            </a:r>
          </a:p>
          <a:p>
            <a:pPr marL="12700">
              <a:lnSpc>
                <a:spcPct val="100000"/>
              </a:lnSpc>
              <a:spcBef>
                <a:spcPts val="120"/>
              </a:spcBef>
            </a:pPr>
            <a:endParaRPr lang="en-US" sz="1850" b="1" spc="-110">
              <a:solidFill>
                <a:srgbClr val="C00000"/>
              </a:solidFill>
              <a:latin typeface="Tahoma"/>
              <a:cs typeface="Tahoma"/>
            </a:endParaRPr>
          </a:p>
          <a:p>
            <a:pPr marL="12700">
              <a:lnSpc>
                <a:spcPct val="100000"/>
              </a:lnSpc>
              <a:spcBef>
                <a:spcPts val="120"/>
              </a:spcBef>
            </a:pPr>
            <a:r>
              <a:rPr lang="en-US" sz="1850" b="1" spc="-110">
                <a:solidFill>
                  <a:srgbClr val="C00000"/>
                </a:solidFill>
                <a:latin typeface="Tahoma"/>
                <a:cs typeface="Tahoma"/>
              </a:rPr>
              <a:t>Trương Nho Tuấn		20200566</a:t>
            </a:r>
          </a:p>
          <a:p>
            <a:pPr marL="12700">
              <a:lnSpc>
                <a:spcPct val="100000"/>
              </a:lnSpc>
              <a:spcBef>
                <a:spcPts val="120"/>
              </a:spcBef>
            </a:pPr>
            <a:r>
              <a:rPr lang="en-US" sz="1850" b="1" spc="-110">
                <a:solidFill>
                  <a:srgbClr val="C00000"/>
                </a:solidFill>
                <a:latin typeface="Tahoma"/>
                <a:cs typeface="Tahoma"/>
              </a:rPr>
              <a:t>Nguyễn Cảnh Anh		20202291</a:t>
            </a:r>
          </a:p>
          <a:p>
            <a:pPr marL="12700">
              <a:lnSpc>
                <a:spcPct val="100000"/>
              </a:lnSpc>
              <a:spcBef>
                <a:spcPts val="120"/>
              </a:spcBef>
            </a:pPr>
            <a:r>
              <a:rPr lang="en-US" sz="1850" b="1" spc="-110">
                <a:solidFill>
                  <a:srgbClr val="C00000"/>
                </a:solidFill>
                <a:latin typeface="Tahoma"/>
                <a:cs typeface="Tahoma"/>
              </a:rPr>
              <a:t>Nguyễn Đỗ Hồng Phương		20202490</a:t>
            </a:r>
            <a:endParaRPr sz="1850">
              <a:latin typeface="Tahoma"/>
              <a:cs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Lưu đồ hoạt động</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29B219FC-902F-B499-20A1-15FF87564C27}"/>
              </a:ext>
            </a:extLst>
          </p:cNvPr>
          <p:cNvSpPr txBox="1"/>
          <p:nvPr/>
        </p:nvSpPr>
        <p:spPr>
          <a:xfrm>
            <a:off x="346489" y="941071"/>
            <a:ext cx="3776064" cy="461665"/>
          </a:xfrm>
          <a:prstGeom prst="rect">
            <a:avLst/>
          </a:prstGeom>
          <a:noFill/>
        </p:spPr>
        <p:txBody>
          <a:bodyPr wrap="square" rtlCol="0">
            <a:spAutoFit/>
          </a:bodyPr>
          <a:lstStyle/>
          <a:p>
            <a:pPr marL="285750" indent="-285750">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Super Loop</a:t>
            </a:r>
          </a:p>
        </p:txBody>
      </p:sp>
      <p:sp>
        <p:nvSpPr>
          <p:cNvPr id="9" name="Oval 8">
            <a:extLst>
              <a:ext uri="{FF2B5EF4-FFF2-40B4-BE49-F238E27FC236}">
                <a16:creationId xmlns:a16="http://schemas.microsoft.com/office/drawing/2014/main" id="{4965F0E3-1B13-FF1C-023B-BA504117FED2}"/>
              </a:ext>
            </a:extLst>
          </p:cNvPr>
          <p:cNvSpPr/>
          <p:nvPr/>
        </p:nvSpPr>
        <p:spPr>
          <a:xfrm>
            <a:off x="2859242" y="1058224"/>
            <a:ext cx="1578142" cy="436098"/>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ysClr val="windowText" lastClr="000000"/>
                </a:solidFill>
                <a:latin typeface="Times New Roman" panose="02020603050405020304" pitchFamily="18" charset="0"/>
                <a:cs typeface="Times New Roman" panose="02020603050405020304" pitchFamily="18" charset="0"/>
              </a:rPr>
              <a:t>Bắt đầu</a:t>
            </a:r>
          </a:p>
        </p:txBody>
      </p:sp>
      <p:sp>
        <p:nvSpPr>
          <p:cNvPr id="10" name="Rectangle: Rounded Corners 9">
            <a:extLst>
              <a:ext uri="{FF2B5EF4-FFF2-40B4-BE49-F238E27FC236}">
                <a16:creationId xmlns:a16="http://schemas.microsoft.com/office/drawing/2014/main" id="{DB70386E-18E6-8641-18D7-FF69E9B20736}"/>
              </a:ext>
            </a:extLst>
          </p:cNvPr>
          <p:cNvSpPr/>
          <p:nvPr/>
        </p:nvSpPr>
        <p:spPr>
          <a:xfrm>
            <a:off x="2866475" y="5170732"/>
            <a:ext cx="1576083" cy="562742"/>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ysClr val="windowText" lastClr="000000"/>
                </a:solidFill>
                <a:latin typeface="Times New Roman" panose="02020603050405020304" pitchFamily="18" charset="0"/>
                <a:cs typeface="Times New Roman" panose="02020603050405020304" pitchFamily="18" charset="0"/>
              </a:rPr>
              <a:t>Hiển thị lên LCD</a:t>
            </a:r>
          </a:p>
        </p:txBody>
      </p:sp>
      <p:sp>
        <p:nvSpPr>
          <p:cNvPr id="12" name="Rectangle: Rounded Corners 11">
            <a:extLst>
              <a:ext uri="{FF2B5EF4-FFF2-40B4-BE49-F238E27FC236}">
                <a16:creationId xmlns:a16="http://schemas.microsoft.com/office/drawing/2014/main" id="{6F923D64-05A2-E8BA-7654-F27C61A06365}"/>
              </a:ext>
            </a:extLst>
          </p:cNvPr>
          <p:cNvSpPr/>
          <p:nvPr/>
        </p:nvSpPr>
        <p:spPr>
          <a:xfrm>
            <a:off x="2867448" y="3927185"/>
            <a:ext cx="1576083" cy="841347"/>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ysClr val="windowText" lastClr="000000"/>
                </a:solidFill>
                <a:latin typeface="Times New Roman" panose="02020603050405020304" pitchFamily="18" charset="0"/>
                <a:cs typeface="Times New Roman" panose="02020603050405020304" pitchFamily="18" charset="0"/>
              </a:rPr>
              <a:t>Đọc giá trị nhiệt độ, độ ẩm</a:t>
            </a:r>
          </a:p>
        </p:txBody>
      </p:sp>
      <p:sp>
        <p:nvSpPr>
          <p:cNvPr id="13" name="Rectangle: Rounded Corners 12">
            <a:extLst>
              <a:ext uri="{FF2B5EF4-FFF2-40B4-BE49-F238E27FC236}">
                <a16:creationId xmlns:a16="http://schemas.microsoft.com/office/drawing/2014/main" id="{252B4C6E-1388-3088-9BA6-B55AF329A19E}"/>
              </a:ext>
            </a:extLst>
          </p:cNvPr>
          <p:cNvSpPr/>
          <p:nvPr/>
        </p:nvSpPr>
        <p:spPr>
          <a:xfrm>
            <a:off x="2858267" y="1803361"/>
            <a:ext cx="1578142" cy="562741"/>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ysClr val="windowText" lastClr="000000"/>
                </a:solidFill>
                <a:latin typeface="Times New Roman" panose="02020603050405020304" pitchFamily="18" charset="0"/>
                <a:cs typeface="Times New Roman" panose="02020603050405020304" pitchFamily="18" charset="0"/>
              </a:rPr>
              <a:t>Khởi tạo và cấu hình</a:t>
            </a:r>
          </a:p>
        </p:txBody>
      </p:sp>
      <p:sp>
        <p:nvSpPr>
          <p:cNvPr id="14" name="Diamond 13">
            <a:extLst>
              <a:ext uri="{FF2B5EF4-FFF2-40B4-BE49-F238E27FC236}">
                <a16:creationId xmlns:a16="http://schemas.microsoft.com/office/drawing/2014/main" id="{F948D903-25CF-B58A-ABF0-C3014822A811}"/>
              </a:ext>
            </a:extLst>
          </p:cNvPr>
          <p:cNvSpPr/>
          <p:nvPr/>
        </p:nvSpPr>
        <p:spPr>
          <a:xfrm>
            <a:off x="5660520" y="4408215"/>
            <a:ext cx="1905000" cy="990600"/>
          </a:xfrm>
          <a:prstGeom prst="diamond">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ysClr val="windowText" lastClr="000000"/>
                </a:solidFill>
                <a:latin typeface="Times New Roman" panose="02020603050405020304" pitchFamily="18" charset="0"/>
                <a:cs typeface="Times New Roman" panose="02020603050405020304" pitchFamily="18" charset="0"/>
              </a:rPr>
              <a:t>Nhấn nút ?</a:t>
            </a:r>
          </a:p>
        </p:txBody>
      </p:sp>
      <p:sp>
        <p:nvSpPr>
          <p:cNvPr id="15" name="Rectangle: Rounded Corners 14">
            <a:extLst>
              <a:ext uri="{FF2B5EF4-FFF2-40B4-BE49-F238E27FC236}">
                <a16:creationId xmlns:a16="http://schemas.microsoft.com/office/drawing/2014/main" id="{8AFA1E5E-360E-374B-E695-398CD151BA2A}"/>
              </a:ext>
            </a:extLst>
          </p:cNvPr>
          <p:cNvSpPr/>
          <p:nvPr/>
        </p:nvSpPr>
        <p:spPr>
          <a:xfrm>
            <a:off x="9404752" y="2866952"/>
            <a:ext cx="1325751" cy="562742"/>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ysClr val="windowText" lastClr="000000"/>
                </a:solidFill>
                <a:latin typeface="Times New Roman" panose="02020603050405020304" pitchFamily="18" charset="0"/>
                <a:cs typeface="Times New Roman" panose="02020603050405020304" pitchFamily="18" charset="0"/>
              </a:rPr>
              <a:t>Truyền dữ liệu lên PC</a:t>
            </a:r>
          </a:p>
        </p:txBody>
      </p:sp>
      <p:cxnSp>
        <p:nvCxnSpPr>
          <p:cNvPr id="17" name="Straight Arrow Connector 16">
            <a:extLst>
              <a:ext uri="{FF2B5EF4-FFF2-40B4-BE49-F238E27FC236}">
                <a16:creationId xmlns:a16="http://schemas.microsoft.com/office/drawing/2014/main" id="{5F805CA5-1D32-7059-E721-D4685E28FCE6}"/>
              </a:ext>
            </a:extLst>
          </p:cNvPr>
          <p:cNvCxnSpPr>
            <a:stCxn id="9" idx="4"/>
            <a:endCxn id="13" idx="0"/>
          </p:cNvCxnSpPr>
          <p:nvPr/>
        </p:nvCxnSpPr>
        <p:spPr>
          <a:xfrm flipH="1">
            <a:off x="3647338" y="1494322"/>
            <a:ext cx="975" cy="3090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C4530A9-8630-6113-F18F-9E931D73A520}"/>
              </a:ext>
            </a:extLst>
          </p:cNvPr>
          <p:cNvCxnSpPr>
            <a:cxnSpLocks/>
            <a:stCxn id="13" idx="2"/>
            <a:endCxn id="27" idx="0"/>
          </p:cNvCxnSpPr>
          <p:nvPr/>
        </p:nvCxnSpPr>
        <p:spPr>
          <a:xfrm>
            <a:off x="3647338" y="2366102"/>
            <a:ext cx="8152" cy="3090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E27DE84-A978-9410-7B46-793F7B5A683A}"/>
              </a:ext>
            </a:extLst>
          </p:cNvPr>
          <p:cNvCxnSpPr>
            <a:cxnSpLocks/>
            <a:stCxn id="12" idx="2"/>
            <a:endCxn id="10" idx="0"/>
          </p:cNvCxnSpPr>
          <p:nvPr/>
        </p:nvCxnSpPr>
        <p:spPr>
          <a:xfrm flipH="1">
            <a:off x="3654517" y="4768532"/>
            <a:ext cx="973" cy="402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63793D2-8263-F789-4A75-C016BFD6639A}"/>
              </a:ext>
            </a:extLst>
          </p:cNvPr>
          <p:cNvSpPr/>
          <p:nvPr/>
        </p:nvSpPr>
        <p:spPr>
          <a:xfrm>
            <a:off x="9404752" y="3887513"/>
            <a:ext cx="1327483" cy="436098"/>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ysClr val="windowText" lastClr="000000"/>
                </a:solidFill>
                <a:latin typeface="Times New Roman" panose="02020603050405020304" pitchFamily="18" charset="0"/>
                <a:cs typeface="Times New Roman" panose="02020603050405020304" pitchFamily="18" charset="0"/>
              </a:rPr>
              <a:t>RETI</a:t>
            </a:r>
          </a:p>
        </p:txBody>
      </p:sp>
      <p:cxnSp>
        <p:nvCxnSpPr>
          <p:cNvPr id="29" name="Straight Arrow Connector 28">
            <a:extLst>
              <a:ext uri="{FF2B5EF4-FFF2-40B4-BE49-F238E27FC236}">
                <a16:creationId xmlns:a16="http://schemas.microsoft.com/office/drawing/2014/main" id="{AECA47FA-9519-BCA6-B3D5-C639622AAF74}"/>
              </a:ext>
            </a:extLst>
          </p:cNvPr>
          <p:cNvCxnSpPr>
            <a:cxnSpLocks/>
            <a:endCxn id="15" idx="0"/>
          </p:cNvCxnSpPr>
          <p:nvPr/>
        </p:nvCxnSpPr>
        <p:spPr>
          <a:xfrm>
            <a:off x="10067628" y="2304210"/>
            <a:ext cx="0" cy="562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3F2194E-56F7-4C43-29A0-B28B9E077CFF}"/>
              </a:ext>
            </a:extLst>
          </p:cNvPr>
          <p:cNvCxnSpPr>
            <a:cxnSpLocks/>
            <a:stCxn id="15" idx="2"/>
            <a:endCxn id="28" idx="0"/>
          </p:cNvCxnSpPr>
          <p:nvPr/>
        </p:nvCxnSpPr>
        <p:spPr>
          <a:xfrm>
            <a:off x="10067628" y="3429694"/>
            <a:ext cx="866" cy="4578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04BC7F6-3D45-AB05-D33D-97A8A6CD5C25}"/>
              </a:ext>
            </a:extLst>
          </p:cNvPr>
          <p:cNvCxnSpPr>
            <a:cxnSpLocks/>
            <a:endCxn id="14" idx="2"/>
          </p:cNvCxnSpPr>
          <p:nvPr/>
        </p:nvCxnSpPr>
        <p:spPr>
          <a:xfrm flipV="1">
            <a:off x="6613020" y="5398815"/>
            <a:ext cx="0" cy="5500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D0CF19E6-7DCE-5F61-7E2B-6AF9141206CA}"/>
              </a:ext>
            </a:extLst>
          </p:cNvPr>
          <p:cNvSpPr/>
          <p:nvPr/>
        </p:nvSpPr>
        <p:spPr>
          <a:xfrm>
            <a:off x="8991600" y="1722530"/>
            <a:ext cx="2159575" cy="3612705"/>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42" name="TextBox 41">
            <a:extLst>
              <a:ext uri="{FF2B5EF4-FFF2-40B4-BE49-F238E27FC236}">
                <a16:creationId xmlns:a16="http://schemas.microsoft.com/office/drawing/2014/main" id="{044E38C0-6A64-6ED0-B66F-8CDA92B7C67C}"/>
              </a:ext>
            </a:extLst>
          </p:cNvPr>
          <p:cNvSpPr txBox="1"/>
          <p:nvPr/>
        </p:nvSpPr>
        <p:spPr>
          <a:xfrm>
            <a:off x="8939467" y="1405866"/>
            <a:ext cx="1922667"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Chương trình ngắt</a:t>
            </a:r>
          </a:p>
        </p:txBody>
      </p:sp>
      <p:cxnSp>
        <p:nvCxnSpPr>
          <p:cNvPr id="46" name="Straight Connector 45">
            <a:extLst>
              <a:ext uri="{FF2B5EF4-FFF2-40B4-BE49-F238E27FC236}">
                <a16:creationId xmlns:a16="http://schemas.microsoft.com/office/drawing/2014/main" id="{08CB0C3B-3B92-4018-C02B-2391F32BB867}"/>
              </a:ext>
            </a:extLst>
          </p:cNvPr>
          <p:cNvCxnSpPr>
            <a:cxnSpLocks/>
            <a:stCxn id="14" idx="3"/>
          </p:cNvCxnSpPr>
          <p:nvPr/>
        </p:nvCxnSpPr>
        <p:spPr>
          <a:xfrm>
            <a:off x="7565520" y="4903515"/>
            <a:ext cx="7569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7CCDCC2-A9A7-CD1C-89B5-328F0181E913}"/>
              </a:ext>
            </a:extLst>
          </p:cNvPr>
          <p:cNvCxnSpPr>
            <a:cxnSpLocks/>
          </p:cNvCxnSpPr>
          <p:nvPr/>
        </p:nvCxnSpPr>
        <p:spPr>
          <a:xfrm flipV="1">
            <a:off x="8335335" y="2340643"/>
            <a:ext cx="28626" cy="25628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8FEE58C-9D77-3264-4A85-53C82366D3C5}"/>
              </a:ext>
            </a:extLst>
          </p:cNvPr>
          <p:cNvCxnSpPr>
            <a:cxnSpLocks/>
          </p:cNvCxnSpPr>
          <p:nvPr/>
        </p:nvCxnSpPr>
        <p:spPr>
          <a:xfrm>
            <a:off x="8363961" y="2322826"/>
            <a:ext cx="609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FB80C1C-85A5-9838-4CA6-1B4E0A7FCB54}"/>
              </a:ext>
            </a:extLst>
          </p:cNvPr>
          <p:cNvSpPr txBox="1"/>
          <p:nvPr/>
        </p:nvSpPr>
        <p:spPr>
          <a:xfrm>
            <a:off x="6225773" y="5498498"/>
            <a:ext cx="77449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No</a:t>
            </a:r>
          </a:p>
        </p:txBody>
      </p:sp>
      <p:sp>
        <p:nvSpPr>
          <p:cNvPr id="52" name="TextBox 51">
            <a:extLst>
              <a:ext uri="{FF2B5EF4-FFF2-40B4-BE49-F238E27FC236}">
                <a16:creationId xmlns:a16="http://schemas.microsoft.com/office/drawing/2014/main" id="{1C81AFD6-739F-3692-4FC6-61855549ACE8}"/>
              </a:ext>
            </a:extLst>
          </p:cNvPr>
          <p:cNvSpPr txBox="1"/>
          <p:nvPr/>
        </p:nvSpPr>
        <p:spPr>
          <a:xfrm>
            <a:off x="7647038" y="4600300"/>
            <a:ext cx="77449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Yes</a:t>
            </a:r>
          </a:p>
        </p:txBody>
      </p:sp>
      <p:sp>
        <p:nvSpPr>
          <p:cNvPr id="27" name="Rectangle: Rounded Corners 26">
            <a:extLst>
              <a:ext uri="{FF2B5EF4-FFF2-40B4-BE49-F238E27FC236}">
                <a16:creationId xmlns:a16="http://schemas.microsoft.com/office/drawing/2014/main" id="{E48A2048-9AED-F0CA-C406-D3ABD4A5D388}"/>
              </a:ext>
            </a:extLst>
          </p:cNvPr>
          <p:cNvSpPr/>
          <p:nvPr/>
        </p:nvSpPr>
        <p:spPr>
          <a:xfrm>
            <a:off x="2694157" y="2675141"/>
            <a:ext cx="1922666" cy="885700"/>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ysClr val="windowText" lastClr="000000"/>
                </a:solidFill>
                <a:latin typeface="Times New Roman" panose="02020603050405020304" pitchFamily="18" charset="0"/>
                <a:cs typeface="Times New Roman" panose="02020603050405020304" pitchFamily="18" charset="0"/>
              </a:rPr>
              <a:t>DMA đọc giá trị ADC quang và biến trở</a:t>
            </a:r>
          </a:p>
        </p:txBody>
      </p:sp>
      <p:sp>
        <p:nvSpPr>
          <p:cNvPr id="30" name="Rectangle: Rounded Corners 29">
            <a:extLst>
              <a:ext uri="{FF2B5EF4-FFF2-40B4-BE49-F238E27FC236}">
                <a16:creationId xmlns:a16="http://schemas.microsoft.com/office/drawing/2014/main" id="{D0071493-A116-9487-BF03-4FA4622BCF77}"/>
              </a:ext>
            </a:extLst>
          </p:cNvPr>
          <p:cNvSpPr/>
          <p:nvPr/>
        </p:nvSpPr>
        <p:spPr>
          <a:xfrm>
            <a:off x="5560491" y="1722530"/>
            <a:ext cx="2085803" cy="885700"/>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ysClr val="windowText" lastClr="000000"/>
                </a:solidFill>
                <a:latin typeface="Times New Roman" panose="02020603050405020304" pitchFamily="18" charset="0"/>
                <a:cs typeface="Times New Roman" panose="02020603050405020304" pitchFamily="18" charset="0"/>
              </a:rPr>
              <a:t>Tính toán chuyển đối sang dutycycle cho xung</a:t>
            </a:r>
          </a:p>
        </p:txBody>
      </p:sp>
      <p:sp>
        <p:nvSpPr>
          <p:cNvPr id="31" name="Rectangle: Rounded Corners 30">
            <a:extLst>
              <a:ext uri="{FF2B5EF4-FFF2-40B4-BE49-F238E27FC236}">
                <a16:creationId xmlns:a16="http://schemas.microsoft.com/office/drawing/2014/main" id="{6BC3259A-539B-D14F-1B41-F50789A3F6B5}"/>
              </a:ext>
            </a:extLst>
          </p:cNvPr>
          <p:cNvSpPr/>
          <p:nvPr/>
        </p:nvSpPr>
        <p:spPr>
          <a:xfrm>
            <a:off x="5814321" y="2972507"/>
            <a:ext cx="1578142" cy="885700"/>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ysClr val="windowText" lastClr="000000"/>
                </a:solidFill>
                <a:latin typeface="Times New Roman" panose="02020603050405020304" pitchFamily="18" charset="0"/>
                <a:cs typeface="Times New Roman" panose="02020603050405020304" pitchFamily="18" charset="0"/>
              </a:rPr>
              <a:t>Điều khiển quạt, đèn bằng xung</a:t>
            </a:r>
          </a:p>
        </p:txBody>
      </p:sp>
      <p:cxnSp>
        <p:nvCxnSpPr>
          <p:cNvPr id="37" name="Straight Arrow Connector 36">
            <a:extLst>
              <a:ext uri="{FF2B5EF4-FFF2-40B4-BE49-F238E27FC236}">
                <a16:creationId xmlns:a16="http://schemas.microsoft.com/office/drawing/2014/main" id="{B67CF889-CE1B-DEBE-8795-3ED89E9DBF51}"/>
              </a:ext>
            </a:extLst>
          </p:cNvPr>
          <p:cNvCxnSpPr>
            <a:cxnSpLocks/>
            <a:stCxn id="30" idx="2"/>
            <a:endCxn id="31" idx="0"/>
          </p:cNvCxnSpPr>
          <p:nvPr/>
        </p:nvCxnSpPr>
        <p:spPr>
          <a:xfrm flipH="1">
            <a:off x="6603392" y="2608230"/>
            <a:ext cx="1" cy="3642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4DA8F12-AAD7-DE86-51BA-EC44B8EA175F}"/>
              </a:ext>
            </a:extLst>
          </p:cNvPr>
          <p:cNvCxnSpPr>
            <a:cxnSpLocks/>
            <a:stCxn id="27" idx="2"/>
            <a:endCxn id="12" idx="0"/>
          </p:cNvCxnSpPr>
          <p:nvPr/>
        </p:nvCxnSpPr>
        <p:spPr>
          <a:xfrm>
            <a:off x="3655490" y="3560841"/>
            <a:ext cx="0" cy="366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746AA03-583F-68A2-11CB-DB617C30925B}"/>
              </a:ext>
            </a:extLst>
          </p:cNvPr>
          <p:cNvCxnSpPr>
            <a:cxnSpLocks/>
            <a:endCxn id="10" idx="3"/>
          </p:cNvCxnSpPr>
          <p:nvPr/>
        </p:nvCxnSpPr>
        <p:spPr>
          <a:xfrm flipH="1">
            <a:off x="4442558" y="5452103"/>
            <a:ext cx="5172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D1040FE-9365-77B9-403D-475B42E4EC9B}"/>
              </a:ext>
            </a:extLst>
          </p:cNvPr>
          <p:cNvCxnSpPr>
            <a:cxnSpLocks/>
          </p:cNvCxnSpPr>
          <p:nvPr/>
        </p:nvCxnSpPr>
        <p:spPr>
          <a:xfrm>
            <a:off x="4934720" y="2173203"/>
            <a:ext cx="0" cy="3278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1BECEA0-C2C8-86CC-9ED7-3E3AD1445AB5}"/>
              </a:ext>
            </a:extLst>
          </p:cNvPr>
          <p:cNvCxnSpPr>
            <a:cxnSpLocks/>
            <a:endCxn id="30" idx="1"/>
          </p:cNvCxnSpPr>
          <p:nvPr/>
        </p:nvCxnSpPr>
        <p:spPr>
          <a:xfrm flipV="1">
            <a:off x="4934720" y="2165380"/>
            <a:ext cx="625771" cy="78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12F1B23-9EAC-75A5-44AF-AF8D12D37D8B}"/>
              </a:ext>
            </a:extLst>
          </p:cNvPr>
          <p:cNvCxnSpPr>
            <a:cxnSpLocks/>
            <a:stCxn id="31" idx="2"/>
            <a:endCxn id="14" idx="0"/>
          </p:cNvCxnSpPr>
          <p:nvPr/>
        </p:nvCxnSpPr>
        <p:spPr>
          <a:xfrm>
            <a:off x="6603392" y="3858207"/>
            <a:ext cx="9628" cy="5500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12BDB21-E2A6-8F0E-773E-ED6423AC25D7}"/>
              </a:ext>
            </a:extLst>
          </p:cNvPr>
          <p:cNvCxnSpPr>
            <a:cxnSpLocks/>
          </p:cNvCxnSpPr>
          <p:nvPr/>
        </p:nvCxnSpPr>
        <p:spPr>
          <a:xfrm flipH="1">
            <a:off x="2099609" y="5967223"/>
            <a:ext cx="45134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5A983B-C67C-9D98-38C6-5F809A042CF7}"/>
              </a:ext>
            </a:extLst>
          </p:cNvPr>
          <p:cNvCxnSpPr>
            <a:cxnSpLocks/>
          </p:cNvCxnSpPr>
          <p:nvPr/>
        </p:nvCxnSpPr>
        <p:spPr>
          <a:xfrm flipH="1" flipV="1">
            <a:off x="2086185" y="3744012"/>
            <a:ext cx="27651" cy="22232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5C5F413-1BA7-715B-8278-E7C6D08DA2DB}"/>
              </a:ext>
            </a:extLst>
          </p:cNvPr>
          <p:cNvCxnSpPr>
            <a:cxnSpLocks/>
          </p:cNvCxnSpPr>
          <p:nvPr/>
        </p:nvCxnSpPr>
        <p:spPr>
          <a:xfrm flipV="1">
            <a:off x="2086185" y="3744012"/>
            <a:ext cx="1630795" cy="53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953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Lưu đồ hoạt động</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29B219FC-902F-B499-20A1-15FF87564C27}"/>
              </a:ext>
            </a:extLst>
          </p:cNvPr>
          <p:cNvSpPr txBox="1"/>
          <p:nvPr/>
        </p:nvSpPr>
        <p:spPr>
          <a:xfrm>
            <a:off x="351093" y="914400"/>
            <a:ext cx="3776064" cy="461665"/>
          </a:xfrm>
          <a:prstGeom prst="rect">
            <a:avLst/>
          </a:prstGeom>
          <a:noFill/>
        </p:spPr>
        <p:txBody>
          <a:bodyPr wrap="square" rtlCol="0">
            <a:spAutoFit/>
          </a:bodyPr>
          <a:lstStyle/>
          <a:p>
            <a:pPr marL="285750" indent="-285750">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RTOS</a:t>
            </a:r>
          </a:p>
        </p:txBody>
      </p:sp>
      <p:pic>
        <p:nvPicPr>
          <p:cNvPr id="7" name="Picture 6">
            <a:extLst>
              <a:ext uri="{FF2B5EF4-FFF2-40B4-BE49-F238E27FC236}">
                <a16:creationId xmlns:a16="http://schemas.microsoft.com/office/drawing/2014/main" id="{C5BF0599-2DD5-8641-9C71-EDEB39D34747}"/>
              </a:ext>
            </a:extLst>
          </p:cNvPr>
          <p:cNvPicPr>
            <a:picLocks noChangeAspect="1"/>
          </p:cNvPicPr>
          <p:nvPr/>
        </p:nvPicPr>
        <p:blipFill>
          <a:blip r:embed="rId3"/>
          <a:stretch>
            <a:fillRect/>
          </a:stretch>
        </p:blipFill>
        <p:spPr>
          <a:xfrm>
            <a:off x="2057400" y="1157286"/>
            <a:ext cx="8915400" cy="5014913"/>
          </a:xfrm>
          <a:prstGeom prst="rect">
            <a:avLst/>
          </a:prstGeom>
        </p:spPr>
      </p:pic>
    </p:spTree>
    <p:extLst>
      <p:ext uri="{BB962C8B-B14F-4D97-AF65-F5344CB8AC3E}">
        <p14:creationId xmlns:p14="http://schemas.microsoft.com/office/powerpoint/2010/main" val="1944204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29B219FC-902F-B499-20A1-15FF87564C27}"/>
              </a:ext>
            </a:extLst>
          </p:cNvPr>
          <p:cNvSpPr txBox="1"/>
          <p:nvPr/>
        </p:nvSpPr>
        <p:spPr>
          <a:xfrm>
            <a:off x="351092" y="914400"/>
            <a:ext cx="5744907" cy="461665"/>
          </a:xfrm>
          <a:prstGeom prst="rect">
            <a:avLst/>
          </a:prstGeom>
          <a:noFill/>
        </p:spPr>
        <p:txBody>
          <a:bodyPr wrap="square" rtlCol="0">
            <a:spAutoFit/>
          </a:bodyPr>
          <a:lstStyle/>
          <a:p>
            <a:pPr marL="285750" indent="-285750">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So sánh RTOS và Super Loop</a:t>
            </a:r>
          </a:p>
        </p:txBody>
      </p:sp>
      <p:graphicFrame>
        <p:nvGraphicFramePr>
          <p:cNvPr id="9" name="Table 8">
            <a:extLst>
              <a:ext uri="{FF2B5EF4-FFF2-40B4-BE49-F238E27FC236}">
                <a16:creationId xmlns:a16="http://schemas.microsoft.com/office/drawing/2014/main" id="{00444B7C-B556-6D6D-2324-FB4E4469A662}"/>
              </a:ext>
            </a:extLst>
          </p:cNvPr>
          <p:cNvGraphicFramePr>
            <a:graphicFrameLocks noGrp="1"/>
          </p:cNvGraphicFramePr>
          <p:nvPr>
            <p:extLst>
              <p:ext uri="{D42A27DB-BD31-4B8C-83A1-F6EECF244321}">
                <p14:modId xmlns:p14="http://schemas.microsoft.com/office/powerpoint/2010/main" val="1846348411"/>
              </p:ext>
            </p:extLst>
          </p:nvPr>
        </p:nvGraphicFramePr>
        <p:xfrm>
          <a:off x="1219200" y="1341054"/>
          <a:ext cx="10210800" cy="4821922"/>
        </p:xfrm>
        <a:graphic>
          <a:graphicData uri="http://schemas.openxmlformats.org/drawingml/2006/table">
            <a:tbl>
              <a:tblPr firstRow="1" firstCol="1" bandRow="1">
                <a:tableStyleId>{85BE263C-DBD7-4A20-BB59-AAB30ACAA65A}</a:tableStyleId>
              </a:tblPr>
              <a:tblGrid>
                <a:gridCol w="2804091">
                  <a:extLst>
                    <a:ext uri="{9D8B030D-6E8A-4147-A177-3AD203B41FA5}">
                      <a16:colId xmlns:a16="http://schemas.microsoft.com/office/drawing/2014/main" val="2629604426"/>
                    </a:ext>
                  </a:extLst>
                </a:gridCol>
                <a:gridCol w="3512855">
                  <a:extLst>
                    <a:ext uri="{9D8B030D-6E8A-4147-A177-3AD203B41FA5}">
                      <a16:colId xmlns:a16="http://schemas.microsoft.com/office/drawing/2014/main" val="3135848013"/>
                    </a:ext>
                  </a:extLst>
                </a:gridCol>
                <a:gridCol w="3893854">
                  <a:extLst>
                    <a:ext uri="{9D8B030D-6E8A-4147-A177-3AD203B41FA5}">
                      <a16:colId xmlns:a16="http://schemas.microsoft.com/office/drawing/2014/main" val="3825891040"/>
                    </a:ext>
                  </a:extLst>
                </a:gridCol>
              </a:tblGrid>
              <a:tr h="465455">
                <a:tc>
                  <a:txBody>
                    <a:bodyPr/>
                    <a:lstStyle/>
                    <a:p>
                      <a:pPr marL="457200" algn="just">
                        <a:lnSpc>
                          <a:spcPct val="110000"/>
                        </a:lnSpc>
                        <a:spcBef>
                          <a:spcPts val="300"/>
                        </a:spcBef>
                      </a:pPr>
                      <a:r>
                        <a:rPr lang="en-US" sz="1800">
                          <a:effectLst/>
                          <a:latin typeface="Times New Roman" panose="02020603050405020304" pitchFamily="18" charset="0"/>
                          <a:cs typeface="Times New Roman" panose="02020603050405020304" pitchFamily="18" charset="0"/>
                        </a:rPr>
                        <a:t>        Đặc điểm</a:t>
                      </a:r>
                      <a:endPar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3802" marR="53802" marT="0" marB="0"/>
                </a:tc>
                <a:tc>
                  <a:txBody>
                    <a:bodyPr/>
                    <a:lstStyle/>
                    <a:p>
                      <a:pPr marL="457200" algn="just">
                        <a:lnSpc>
                          <a:spcPct val="110000"/>
                        </a:lnSpc>
                      </a:pPr>
                      <a:r>
                        <a:rPr lang="en-US" sz="1800">
                          <a:effectLst/>
                          <a:latin typeface="Times New Roman" panose="02020603050405020304" pitchFamily="18" charset="0"/>
                          <a:cs typeface="Times New Roman" panose="02020603050405020304" pitchFamily="18" charset="0"/>
                        </a:rPr>
                        <a:t>      Super loop</a:t>
                      </a:r>
                      <a:endPar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3802" marR="53802" marT="0" marB="0"/>
                </a:tc>
                <a:tc>
                  <a:txBody>
                    <a:bodyPr/>
                    <a:lstStyle/>
                    <a:p>
                      <a:pPr marL="457200" algn="just">
                        <a:lnSpc>
                          <a:spcPct val="110000"/>
                        </a:lnSpc>
                      </a:pPr>
                      <a:r>
                        <a:rPr lang="en-US" sz="1800">
                          <a:effectLst/>
                          <a:latin typeface="Times New Roman" panose="02020603050405020304" pitchFamily="18" charset="0"/>
                          <a:cs typeface="Times New Roman" panose="02020603050405020304" pitchFamily="18" charset="0"/>
                        </a:rPr>
                        <a:t>       RTOS</a:t>
                      </a:r>
                      <a:endPar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3802" marR="53802" marT="0" marB="0"/>
                </a:tc>
                <a:extLst>
                  <a:ext uri="{0D108BD9-81ED-4DB2-BD59-A6C34878D82A}">
                    <a16:rowId xmlns:a16="http://schemas.microsoft.com/office/drawing/2014/main" val="3815954555"/>
                  </a:ext>
                </a:extLst>
              </a:tr>
              <a:tr h="1904657">
                <a:tc>
                  <a:txBody>
                    <a:bodyPr/>
                    <a:lstStyle/>
                    <a:p>
                      <a:pPr marL="457200" algn="just">
                        <a:lnSpc>
                          <a:spcPct val="110000"/>
                        </a:lnSpc>
                        <a:spcBef>
                          <a:spcPts val="300"/>
                        </a:spcBef>
                      </a:pPr>
                      <a:r>
                        <a:rPr lang="en-US" sz="1800">
                          <a:effectLst/>
                          <a:latin typeface="Times New Roman" panose="02020603050405020304" pitchFamily="18" charset="0"/>
                          <a:cs typeface="Times New Roman" panose="02020603050405020304" pitchFamily="18" charset="0"/>
                        </a:rPr>
                        <a:t>Đáp ứng thời gian</a:t>
                      </a:r>
                      <a:endPar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3802" marR="53802" marT="0" marB="0"/>
                </a:tc>
                <a:tc>
                  <a:txBody>
                    <a:bodyPr/>
                    <a:lstStyle/>
                    <a:p>
                      <a:pPr marL="457200" algn="just">
                        <a:lnSpc>
                          <a:spcPct val="110000"/>
                        </a:lnSpc>
                      </a:pPr>
                      <a:r>
                        <a:rPr lang="en-US" sz="1800">
                          <a:effectLst/>
                          <a:latin typeface="Times New Roman" panose="02020603050405020304" pitchFamily="18" charset="0"/>
                          <a:cs typeface="Times New Roman" panose="02020603050405020304" pitchFamily="18" charset="0"/>
                        </a:rPr>
                        <a:t>Không có cơ chế đáp ứng thời gian chính xác. Các nhiệm vụ thực hiện theo thứ tự tuần tự trong một vòng lặp lớn.</a:t>
                      </a:r>
                      <a:endPar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3802" marR="53802" marT="0" marB="0"/>
                </a:tc>
                <a:tc>
                  <a:txBody>
                    <a:bodyPr/>
                    <a:lstStyle/>
                    <a:p>
                      <a:pPr marL="457200" algn="just">
                        <a:lnSpc>
                          <a:spcPct val="110000"/>
                        </a:lnSpc>
                      </a:pPr>
                      <a:r>
                        <a:rPr lang="en-US" sz="1800" dirty="0" err="1">
                          <a:effectLst/>
                          <a:latin typeface="Times New Roman" panose="02020603050405020304" pitchFamily="18" charset="0"/>
                          <a:cs typeface="Times New Roman" panose="02020603050405020304" pitchFamily="18" charset="0"/>
                        </a:rPr>
                        <a:t>Được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thiết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kế</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đảm</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bảo</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đáp</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ứng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thời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gian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chính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xác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cho</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các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nhiệm</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vụ</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thời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gian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thực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Các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công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việc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được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ưu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tiên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lập</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lịch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sao</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cho</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chúng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hoàn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thành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trong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khoảng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thời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gian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cố</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định</a:t>
                      </a:r>
                      <a:r>
                        <a:rPr lang="en-US" sz="1800" dirty="0">
                          <a:effectLst/>
                          <a:latin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3802" marR="53802" marT="0" marB="0"/>
                </a:tc>
                <a:extLst>
                  <a:ext uri="{0D108BD9-81ED-4DB2-BD59-A6C34878D82A}">
                    <a16:rowId xmlns:a16="http://schemas.microsoft.com/office/drawing/2014/main" val="1897881211"/>
                  </a:ext>
                </a:extLst>
              </a:tr>
              <a:tr h="1266646">
                <a:tc>
                  <a:txBody>
                    <a:bodyPr/>
                    <a:lstStyle/>
                    <a:p>
                      <a:pPr marL="457200" algn="just">
                        <a:lnSpc>
                          <a:spcPct val="110000"/>
                        </a:lnSpc>
                        <a:spcBef>
                          <a:spcPts val="300"/>
                        </a:spcBef>
                      </a:pPr>
                      <a:r>
                        <a:rPr lang="en-US" sz="1800">
                          <a:effectLst/>
                          <a:latin typeface="Times New Roman" panose="02020603050405020304" pitchFamily="18" charset="0"/>
                          <a:cs typeface="Times New Roman" panose="02020603050405020304" pitchFamily="18" charset="0"/>
                        </a:rPr>
                        <a:t>Quản lý nhiệm vụ</a:t>
                      </a:r>
                      <a:endPar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3802" marR="53802" marT="0" marB="0"/>
                </a:tc>
                <a:tc>
                  <a:txBody>
                    <a:bodyPr/>
                    <a:lstStyle/>
                    <a:p>
                      <a:pPr marL="457200" algn="just">
                        <a:lnSpc>
                          <a:spcPct val="110000"/>
                        </a:lnSpc>
                      </a:pPr>
                      <a:r>
                        <a:rPr lang="en-US" sz="1800">
                          <a:effectLst/>
                          <a:latin typeface="Times New Roman" panose="02020603050405020304" pitchFamily="18" charset="0"/>
                          <a:cs typeface="Times New Roman" panose="02020603050405020304" pitchFamily="18" charset="0"/>
                        </a:rPr>
                        <a:t>Các nhiệm vụ thường được thực hiện theo kiểu tuần tự trong một vòng lặp lớn.</a:t>
                      </a:r>
                      <a:endPar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3802" marR="53802" marT="0" marB="0"/>
                </a:tc>
                <a:tc>
                  <a:txBody>
                    <a:bodyPr/>
                    <a:lstStyle/>
                    <a:p>
                      <a:pPr marL="457200" algn="just">
                        <a:lnSpc>
                          <a:spcPct val="110000"/>
                        </a:lnSpc>
                      </a:pPr>
                      <a:r>
                        <a:rPr lang="en-US" sz="1800">
                          <a:effectLst/>
                          <a:latin typeface="Times New Roman" panose="02020603050405020304" pitchFamily="18" charset="0"/>
                          <a:cs typeface="Times New Roman" panose="02020603050405020304" pitchFamily="18" charset="0"/>
                        </a:rPr>
                        <a:t>Sử dụng bộ lập lịch để quản lý ưu tiên và thời gian của các nhiệm vụ khác nhau. Có thể có nhiều luồng (threads) chạy đồng thời.</a:t>
                      </a:r>
                      <a:endPar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3802" marR="53802" marT="0" marB="0">
                    <a:lnB w="12700" cap="flat" cmpd="sng" algn="ctr">
                      <a:noFill/>
                      <a:prstDash val="solid"/>
                      <a:round/>
                      <a:headEnd type="none" w="med" len="med"/>
                      <a:tailEnd type="none" w="med" len="med"/>
                    </a:lnB>
                  </a:tcPr>
                </a:tc>
                <a:extLst>
                  <a:ext uri="{0D108BD9-81ED-4DB2-BD59-A6C34878D82A}">
                    <a16:rowId xmlns:a16="http://schemas.microsoft.com/office/drawing/2014/main" val="3413536731"/>
                  </a:ext>
                </a:extLst>
              </a:tr>
              <a:tr h="1011442">
                <a:tc>
                  <a:txBody>
                    <a:bodyPr/>
                    <a:lstStyle/>
                    <a:p>
                      <a:pPr marL="457200" algn="just">
                        <a:lnSpc>
                          <a:spcPct val="110000"/>
                        </a:lnSpc>
                        <a:spcBef>
                          <a:spcPts val="300"/>
                        </a:spcBef>
                      </a:pPr>
                      <a:r>
                        <a:rPr lang="en-US" sz="1800">
                          <a:effectLst/>
                          <a:latin typeface="Times New Roman" panose="02020603050405020304" pitchFamily="18" charset="0"/>
                          <a:cs typeface="Times New Roman" panose="02020603050405020304" pitchFamily="18" charset="0"/>
                        </a:rPr>
                        <a:t>Đối tượng sử dụng</a:t>
                      </a:r>
                      <a:endPar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3802" marR="53802" marT="0" marB="0"/>
                </a:tc>
                <a:tc>
                  <a:txBody>
                    <a:bodyPr/>
                    <a:lstStyle/>
                    <a:p>
                      <a:pPr marL="457200" algn="just">
                        <a:lnSpc>
                          <a:spcPct val="110000"/>
                        </a:lnSpc>
                      </a:pPr>
                      <a:r>
                        <a:rPr lang="en-US" sz="1800">
                          <a:effectLst/>
                          <a:latin typeface="Times New Roman" panose="02020603050405020304" pitchFamily="18" charset="0"/>
                          <a:cs typeface="Times New Roman" panose="02020603050405020304" pitchFamily="18" charset="0"/>
                        </a:rPr>
                        <a:t>Phù hợp cho các ứng dụng đơn giản, không yêu cầu đáp ứng thời gian cao và có yêu cầu tài nguyên thấp.</a:t>
                      </a:r>
                      <a:endPar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3802" marR="53802" marT="0" marB="0">
                    <a:lnR w="12700" cap="flat" cmpd="sng" algn="ctr">
                      <a:noFill/>
                      <a:prstDash val="solid"/>
                      <a:round/>
                      <a:headEnd type="none" w="med" len="med"/>
                      <a:tailEnd type="none" w="med" len="med"/>
                    </a:lnR>
                  </a:tcPr>
                </a:tc>
                <a:tc>
                  <a:txBody>
                    <a:bodyPr/>
                    <a:lstStyle/>
                    <a:p>
                      <a:pPr marL="457200" algn="just">
                        <a:lnSpc>
                          <a:spcPct val="110000"/>
                        </a:lnSpc>
                      </a:pPr>
                      <a:r>
                        <a:rPr lang="en-US" sz="1800" dirty="0" err="1">
                          <a:effectLst/>
                          <a:latin typeface="Times New Roman" panose="02020603050405020304" pitchFamily="18" charset="0"/>
                          <a:cs typeface="Times New Roman" panose="02020603050405020304" pitchFamily="18" charset="0"/>
                        </a:rPr>
                        <a:t>Thường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được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sử</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dụng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trong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các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hệ</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thống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nhúng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yêu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cầu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đáp</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ứng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thời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gian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chính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xác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phức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tạp</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3802" marR="5380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9504364"/>
                  </a:ext>
                </a:extLst>
              </a:tr>
            </a:tbl>
          </a:graphicData>
        </a:graphic>
      </p:graphicFrame>
    </p:spTree>
    <p:extLst>
      <p:ext uri="{BB962C8B-B14F-4D97-AF65-F5344CB8AC3E}">
        <p14:creationId xmlns:p14="http://schemas.microsoft.com/office/powerpoint/2010/main" val="2895659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8" y="194818"/>
            <a:ext cx="6465062" cy="505267"/>
          </a:xfrm>
          <a:prstGeom prst="rect">
            <a:avLst/>
          </a:prstGeom>
        </p:spPr>
        <p:txBody>
          <a:bodyPr vert="horz" wrap="square" lIns="0" tIns="12700" rIns="0" bIns="0" rtlCol="0">
            <a:spAutoFit/>
          </a:bodyPr>
          <a:lstStyle/>
          <a:p>
            <a:pPr marL="4328160">
              <a:lnSpc>
                <a:spcPct val="100000"/>
              </a:lnSpc>
              <a:spcBef>
                <a:spcPts val="100"/>
              </a:spcBef>
            </a:pPr>
            <a:r>
              <a:rPr lang="en-US" spc="-80"/>
              <a:t>Nội dung</a:t>
            </a:r>
            <a:endParaRPr spc="-100" dirty="0"/>
          </a:p>
        </p:txBody>
      </p:sp>
      <p:sp>
        <p:nvSpPr>
          <p:cNvPr id="4" name="object 4"/>
          <p:cNvSpPr txBox="1"/>
          <p:nvPr/>
        </p:nvSpPr>
        <p:spPr>
          <a:xfrm>
            <a:off x="5574538" y="1266824"/>
            <a:ext cx="6465062" cy="2628284"/>
          </a:xfrm>
          <a:prstGeom prst="rect">
            <a:avLst/>
          </a:prstGeom>
        </p:spPr>
        <p:txBody>
          <a:bodyPr vert="horz" wrap="square" lIns="0" tIns="12065" rIns="0" bIns="0" rtlCol="0">
            <a:spAutoFit/>
          </a:bodyPr>
          <a:lstStyle/>
          <a:p>
            <a:pPr marL="527685" indent="-515620">
              <a:lnSpc>
                <a:spcPct val="100000"/>
              </a:lnSpc>
              <a:spcBef>
                <a:spcPts val="95"/>
              </a:spcBef>
              <a:buAutoNum type="arabicPeriod"/>
              <a:tabLst>
                <a:tab pos="527685" algn="l"/>
                <a:tab pos="528320" algn="l"/>
              </a:tabLst>
            </a:pPr>
            <a:r>
              <a:rPr lang="en-US" sz="2800" b="1" spc="-175">
                <a:solidFill>
                  <a:srgbClr val="BEBEBE"/>
                </a:solidFill>
                <a:latin typeface="Tahoma"/>
                <a:cs typeface="Tahoma"/>
              </a:rPr>
              <a:t>Tổng quan yêu cầu, mục tiêu</a:t>
            </a:r>
            <a:endParaRPr lang="en-US" sz="2800">
              <a:latin typeface="Tahoma"/>
              <a:cs typeface="Tahoma"/>
            </a:endParaRPr>
          </a:p>
          <a:p>
            <a:pPr>
              <a:lnSpc>
                <a:spcPct val="100000"/>
              </a:lnSpc>
              <a:spcBef>
                <a:spcPts val="45"/>
              </a:spcBef>
              <a:buClr>
                <a:srgbClr val="BEBEBE"/>
              </a:buClr>
              <a:buFont typeface="Tahoma"/>
              <a:buAutoNum type="arabicPeriod"/>
            </a:pPr>
            <a:endParaRPr sz="4300">
              <a:latin typeface="Tahoma"/>
              <a:cs typeface="Tahoma"/>
            </a:endParaRPr>
          </a:p>
          <a:p>
            <a:pPr marL="527685" indent="-515620">
              <a:lnSpc>
                <a:spcPct val="100000"/>
              </a:lnSpc>
              <a:buAutoNum type="arabicPeriod"/>
              <a:tabLst>
                <a:tab pos="527685" algn="l"/>
                <a:tab pos="528320" algn="l"/>
              </a:tabLst>
            </a:pPr>
            <a:r>
              <a:rPr lang="en-US" sz="2800" b="1" spc="-120">
                <a:solidFill>
                  <a:srgbClr val="BEBEBE"/>
                </a:solidFill>
                <a:latin typeface="Tahoma"/>
                <a:cs typeface="Tahoma"/>
              </a:rPr>
              <a:t>Phần cứng hệ thống</a:t>
            </a:r>
            <a:endParaRPr sz="2800">
              <a:latin typeface="Tahoma"/>
              <a:cs typeface="Tahoma"/>
            </a:endParaRPr>
          </a:p>
          <a:p>
            <a:pPr>
              <a:lnSpc>
                <a:spcPct val="100000"/>
              </a:lnSpc>
              <a:spcBef>
                <a:spcPts val="40"/>
              </a:spcBef>
              <a:buClr>
                <a:srgbClr val="BEBEBE"/>
              </a:buClr>
              <a:buFont typeface="Tahoma"/>
              <a:buAutoNum type="arabicPeriod"/>
            </a:pPr>
            <a:endParaRPr sz="4300">
              <a:latin typeface="Tahoma"/>
              <a:cs typeface="Tahoma"/>
            </a:endParaRPr>
          </a:p>
          <a:p>
            <a:pPr marL="527685" indent="-515620">
              <a:lnSpc>
                <a:spcPct val="100000"/>
              </a:lnSpc>
              <a:spcBef>
                <a:spcPts val="5"/>
              </a:spcBef>
              <a:buAutoNum type="arabicPeriod"/>
              <a:tabLst>
                <a:tab pos="527685" algn="l"/>
                <a:tab pos="528320" algn="l"/>
              </a:tabLst>
            </a:pPr>
            <a:r>
              <a:rPr lang="en-US" sz="2800" b="1" spc="-114">
                <a:solidFill>
                  <a:srgbClr val="BEBEBE"/>
                </a:solidFill>
                <a:latin typeface="Tahoma"/>
                <a:cs typeface="Tahoma"/>
              </a:rPr>
              <a:t>Phần mềm hệ thống</a:t>
            </a:r>
            <a:endParaRPr sz="2800">
              <a:latin typeface="Tahoma"/>
              <a:cs typeface="Tahoma"/>
            </a:endParaRPr>
          </a:p>
        </p:txBody>
      </p:sp>
      <p:sp>
        <p:nvSpPr>
          <p:cNvPr id="5" name="object 5"/>
          <p:cNvSpPr txBox="1"/>
          <p:nvPr/>
        </p:nvSpPr>
        <p:spPr>
          <a:xfrm>
            <a:off x="5574538" y="4540707"/>
            <a:ext cx="5012055" cy="452120"/>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sz="2800" b="1" spc="-254" dirty="0">
                <a:latin typeface="Tahoma"/>
                <a:cs typeface="Tahoma"/>
              </a:rPr>
              <a:t>4</a:t>
            </a:r>
            <a:r>
              <a:rPr sz="2800" b="1" spc="-125" dirty="0">
                <a:latin typeface="Tahoma"/>
                <a:cs typeface="Tahoma"/>
              </a:rPr>
              <a:t>.</a:t>
            </a:r>
            <a:r>
              <a:rPr sz="2800" b="1">
                <a:latin typeface="Tahoma"/>
                <a:cs typeface="Tahoma"/>
              </a:rPr>
              <a:t>	</a:t>
            </a:r>
            <a:r>
              <a:rPr lang="en-US" sz="2800" b="1" spc="-70">
                <a:latin typeface="Tahoma"/>
                <a:cs typeface="Tahoma"/>
              </a:rPr>
              <a:t>Kết quả đạt được</a:t>
            </a:r>
            <a:endParaRPr sz="2800">
              <a:latin typeface="Tahoma"/>
              <a:cs typeface="Tahoma"/>
            </a:endParaRPr>
          </a:p>
        </p:txBody>
      </p:sp>
      <p:sp>
        <p:nvSpPr>
          <p:cNvPr id="30" name="object 30"/>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13</a:t>
            </a:fld>
            <a:endParaRPr spc="-70" dirty="0"/>
          </a:p>
        </p:txBody>
      </p:sp>
      <p:sp>
        <p:nvSpPr>
          <p:cNvPr id="32" name="TextBox 31">
            <a:extLst>
              <a:ext uri="{FF2B5EF4-FFF2-40B4-BE49-F238E27FC236}">
                <a16:creationId xmlns:a16="http://schemas.microsoft.com/office/drawing/2014/main" id="{B4B42B92-12F2-4084-A971-BDD7C5038936}"/>
              </a:ext>
            </a:extLst>
          </p:cNvPr>
          <p:cNvSpPr txBox="1"/>
          <p:nvPr/>
        </p:nvSpPr>
        <p:spPr>
          <a:xfrm>
            <a:off x="5497321" y="5558195"/>
            <a:ext cx="6096000" cy="523220"/>
          </a:xfrm>
          <a:prstGeom prst="rect">
            <a:avLst/>
          </a:prstGeom>
          <a:noFill/>
        </p:spPr>
        <p:txBody>
          <a:bodyPr wrap="square">
            <a:spAutoFit/>
          </a:bodyPr>
          <a:lstStyle/>
          <a:p>
            <a:pPr marL="12700">
              <a:lnSpc>
                <a:spcPct val="100000"/>
              </a:lnSpc>
              <a:spcBef>
                <a:spcPts val="95"/>
              </a:spcBef>
              <a:tabLst>
                <a:tab pos="527685" algn="l"/>
              </a:tabLst>
            </a:pPr>
            <a:r>
              <a:rPr lang="en-US" sz="2800" b="1" spc="-70">
                <a:solidFill>
                  <a:srgbClr val="BEBEBE"/>
                </a:solidFill>
                <a:latin typeface="Tahoma"/>
                <a:cs typeface="Tahoma"/>
              </a:rPr>
              <a:t>5.  Kết luận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Kết quả đạt được</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724863B8-3F95-438C-8B61-DCB4FFC571E3}"/>
              </a:ext>
            </a:extLst>
          </p:cNvPr>
          <p:cNvSpPr txBox="1"/>
          <p:nvPr/>
        </p:nvSpPr>
        <p:spPr>
          <a:xfrm>
            <a:off x="4495800" y="5585092"/>
            <a:ext cx="2743200" cy="369332"/>
          </a:xfrm>
          <a:prstGeom prst="rect">
            <a:avLst/>
          </a:prstGeom>
          <a:noFill/>
        </p:spPr>
        <p:txBody>
          <a:bodyPr wrap="square">
            <a:spAutoFit/>
          </a:bodyPr>
          <a:lstStyle/>
          <a:p>
            <a:pPr algn="ctr"/>
            <a:r>
              <a:rPr lang="en-US" sz="1800" i="1">
                <a:latin typeface="Times New Roman" panose="02020603050405020304" pitchFamily="18" charset="0"/>
                <a:cs typeface="Times New Roman" panose="02020603050405020304" pitchFamily="18" charset="0"/>
              </a:rPr>
              <a:t>Hình ảnh thực tế</a:t>
            </a:r>
          </a:p>
        </p:txBody>
      </p:sp>
      <p:pic>
        <p:nvPicPr>
          <p:cNvPr id="7" name="Picture 6">
            <a:extLst>
              <a:ext uri="{FF2B5EF4-FFF2-40B4-BE49-F238E27FC236}">
                <a16:creationId xmlns:a16="http://schemas.microsoft.com/office/drawing/2014/main" id="{CDD9AC32-DCF9-4434-CCC9-28C1E84694E9}"/>
              </a:ext>
            </a:extLst>
          </p:cNvPr>
          <p:cNvPicPr>
            <a:picLocks noChangeAspect="1"/>
          </p:cNvPicPr>
          <p:nvPr/>
        </p:nvPicPr>
        <p:blipFill>
          <a:blip r:embed="rId3"/>
          <a:stretch>
            <a:fillRect/>
          </a:stretch>
        </p:blipFill>
        <p:spPr>
          <a:xfrm>
            <a:off x="6156137" y="1088242"/>
            <a:ext cx="5197664" cy="4240172"/>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D085F2A5-A79E-C2AF-F0C9-98A2BA978B13}"/>
              </a:ext>
            </a:extLst>
          </p:cNvPr>
          <p:cNvPicPr>
            <a:picLocks noChangeAspect="1"/>
          </p:cNvPicPr>
          <p:nvPr/>
        </p:nvPicPr>
        <p:blipFill rotWithShape="1">
          <a:blip r:embed="rId4"/>
          <a:srcRect b="11111"/>
          <a:stretch/>
        </p:blipFill>
        <p:spPr>
          <a:xfrm rot="16200000">
            <a:off x="1012146" y="685693"/>
            <a:ext cx="4240173" cy="50452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53382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Kết quả đạt được</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3" name="8542012987493855316">
            <a:hlinkClick r:id="" action="ppaction://media"/>
            <a:extLst>
              <a:ext uri="{FF2B5EF4-FFF2-40B4-BE49-F238E27FC236}">
                <a16:creationId xmlns:a16="http://schemas.microsoft.com/office/drawing/2014/main" id="{0D9A001D-6CB5-996F-99F1-A2543BDEB0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6400" y="901963"/>
            <a:ext cx="8991600" cy="5054073"/>
          </a:xfrm>
          <a:prstGeom prst="rect">
            <a:avLst/>
          </a:prstGeom>
        </p:spPr>
      </p:pic>
    </p:spTree>
    <p:extLst>
      <p:ext uri="{BB962C8B-B14F-4D97-AF65-F5344CB8AC3E}">
        <p14:creationId xmlns:p14="http://schemas.microsoft.com/office/powerpoint/2010/main" val="150993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8" y="194818"/>
            <a:ext cx="6952362" cy="505267"/>
          </a:xfrm>
          <a:prstGeom prst="rect">
            <a:avLst/>
          </a:prstGeom>
        </p:spPr>
        <p:txBody>
          <a:bodyPr vert="horz" wrap="square" lIns="0" tIns="12700" rIns="0" bIns="0" rtlCol="0">
            <a:spAutoFit/>
          </a:bodyPr>
          <a:lstStyle/>
          <a:p>
            <a:pPr marL="4328160">
              <a:lnSpc>
                <a:spcPct val="100000"/>
              </a:lnSpc>
              <a:spcBef>
                <a:spcPts val="100"/>
              </a:spcBef>
            </a:pPr>
            <a:r>
              <a:rPr lang="en-US" spc="-80"/>
              <a:t>Nội dung</a:t>
            </a:r>
            <a:endParaRPr spc="-100" dirty="0"/>
          </a:p>
        </p:txBody>
      </p:sp>
      <p:sp>
        <p:nvSpPr>
          <p:cNvPr id="4" name="object 4"/>
          <p:cNvSpPr txBox="1"/>
          <p:nvPr/>
        </p:nvSpPr>
        <p:spPr>
          <a:xfrm>
            <a:off x="5574538" y="1266824"/>
            <a:ext cx="6018783" cy="2628284"/>
          </a:xfrm>
          <a:prstGeom prst="rect">
            <a:avLst/>
          </a:prstGeom>
        </p:spPr>
        <p:txBody>
          <a:bodyPr vert="horz" wrap="square" lIns="0" tIns="12065" rIns="0" bIns="0" rtlCol="0">
            <a:spAutoFit/>
          </a:bodyPr>
          <a:lstStyle/>
          <a:p>
            <a:pPr marL="527685" indent="-515620">
              <a:lnSpc>
                <a:spcPct val="100000"/>
              </a:lnSpc>
              <a:spcBef>
                <a:spcPts val="95"/>
              </a:spcBef>
              <a:buAutoNum type="arabicPeriod"/>
              <a:tabLst>
                <a:tab pos="527685" algn="l"/>
                <a:tab pos="528320" algn="l"/>
              </a:tabLst>
            </a:pPr>
            <a:r>
              <a:rPr lang="en-US" sz="2800" b="1" spc="-175">
                <a:solidFill>
                  <a:srgbClr val="BEBEBE"/>
                </a:solidFill>
                <a:latin typeface="Tahoma"/>
                <a:cs typeface="Tahoma"/>
              </a:rPr>
              <a:t>Tổng quan yêu cầu, mục tiêu</a:t>
            </a:r>
            <a:endParaRPr sz="2800">
              <a:latin typeface="Tahoma"/>
              <a:cs typeface="Tahoma"/>
            </a:endParaRPr>
          </a:p>
          <a:p>
            <a:pPr>
              <a:lnSpc>
                <a:spcPct val="100000"/>
              </a:lnSpc>
              <a:spcBef>
                <a:spcPts val="45"/>
              </a:spcBef>
              <a:buClr>
                <a:srgbClr val="BEBEBE"/>
              </a:buClr>
              <a:buFont typeface="Tahoma"/>
              <a:buAutoNum type="arabicPeriod"/>
            </a:pPr>
            <a:endParaRPr sz="4300">
              <a:latin typeface="Tahoma"/>
              <a:cs typeface="Tahoma"/>
            </a:endParaRPr>
          </a:p>
          <a:p>
            <a:pPr marL="527685" indent="-515620">
              <a:lnSpc>
                <a:spcPct val="100000"/>
              </a:lnSpc>
              <a:buAutoNum type="arabicPeriod"/>
              <a:tabLst>
                <a:tab pos="527685" algn="l"/>
                <a:tab pos="528320" algn="l"/>
              </a:tabLst>
            </a:pPr>
            <a:r>
              <a:rPr lang="en-US" sz="2800" b="1" spc="-120">
                <a:solidFill>
                  <a:srgbClr val="BEBEBE"/>
                </a:solidFill>
                <a:latin typeface="Tahoma"/>
                <a:cs typeface="Tahoma"/>
              </a:rPr>
              <a:t>Phần cứng hệ thống</a:t>
            </a:r>
            <a:endParaRPr sz="2800">
              <a:latin typeface="Tahoma"/>
              <a:cs typeface="Tahoma"/>
            </a:endParaRPr>
          </a:p>
          <a:p>
            <a:pPr>
              <a:lnSpc>
                <a:spcPct val="100000"/>
              </a:lnSpc>
              <a:spcBef>
                <a:spcPts val="40"/>
              </a:spcBef>
              <a:buClr>
                <a:srgbClr val="BEBEBE"/>
              </a:buClr>
              <a:buFont typeface="Tahoma"/>
              <a:buAutoNum type="arabicPeriod"/>
            </a:pPr>
            <a:endParaRPr sz="4300">
              <a:latin typeface="Tahoma"/>
              <a:cs typeface="Tahoma"/>
            </a:endParaRPr>
          </a:p>
          <a:p>
            <a:pPr marL="527685" indent="-515620">
              <a:lnSpc>
                <a:spcPct val="100000"/>
              </a:lnSpc>
              <a:spcBef>
                <a:spcPts val="5"/>
              </a:spcBef>
              <a:buAutoNum type="arabicPeriod"/>
              <a:tabLst>
                <a:tab pos="527685" algn="l"/>
                <a:tab pos="528320" algn="l"/>
              </a:tabLst>
            </a:pPr>
            <a:r>
              <a:rPr lang="en-US" sz="2800" b="1" spc="-114">
                <a:solidFill>
                  <a:srgbClr val="BEBEBE"/>
                </a:solidFill>
                <a:latin typeface="Tahoma"/>
                <a:cs typeface="Tahoma"/>
              </a:rPr>
              <a:t>Phần mềm hệ thống</a:t>
            </a:r>
            <a:endParaRPr sz="2800">
              <a:latin typeface="Tahoma"/>
              <a:cs typeface="Tahoma"/>
            </a:endParaRPr>
          </a:p>
        </p:txBody>
      </p:sp>
      <p:sp>
        <p:nvSpPr>
          <p:cNvPr id="30" name="object 30"/>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16</a:t>
            </a:fld>
            <a:endParaRPr spc="-70" dirty="0"/>
          </a:p>
        </p:txBody>
      </p:sp>
      <p:sp>
        <p:nvSpPr>
          <p:cNvPr id="9" name="TextBox 8">
            <a:extLst>
              <a:ext uri="{FF2B5EF4-FFF2-40B4-BE49-F238E27FC236}">
                <a16:creationId xmlns:a16="http://schemas.microsoft.com/office/drawing/2014/main" id="{0CDA46A0-F9C6-4366-A550-F6D6E61F5068}"/>
              </a:ext>
            </a:extLst>
          </p:cNvPr>
          <p:cNvSpPr txBox="1"/>
          <p:nvPr/>
        </p:nvSpPr>
        <p:spPr>
          <a:xfrm>
            <a:off x="5453713" y="4475663"/>
            <a:ext cx="6096000" cy="523220"/>
          </a:xfrm>
          <a:prstGeom prst="rect">
            <a:avLst/>
          </a:prstGeom>
          <a:noFill/>
        </p:spPr>
        <p:txBody>
          <a:bodyPr wrap="square">
            <a:spAutoFit/>
          </a:bodyPr>
          <a:lstStyle/>
          <a:p>
            <a:pPr marL="12700">
              <a:lnSpc>
                <a:spcPct val="100000"/>
              </a:lnSpc>
              <a:spcBef>
                <a:spcPts val="95"/>
              </a:spcBef>
              <a:tabLst>
                <a:tab pos="527685" algn="l"/>
              </a:tabLst>
            </a:pPr>
            <a:r>
              <a:rPr lang="vi-VN" sz="2800" b="1" spc="-254">
                <a:solidFill>
                  <a:srgbClr val="BEBEBE"/>
                </a:solidFill>
                <a:latin typeface="Tahoma"/>
                <a:cs typeface="Tahoma"/>
              </a:rPr>
              <a:t>4</a:t>
            </a:r>
            <a:r>
              <a:rPr lang="vi-VN" sz="2800" b="1" spc="-125">
                <a:solidFill>
                  <a:srgbClr val="BEBEBE"/>
                </a:solidFill>
                <a:latin typeface="Tahoma"/>
                <a:cs typeface="Tahoma"/>
              </a:rPr>
              <a:t>.</a:t>
            </a:r>
            <a:r>
              <a:rPr lang="vi-VN" sz="2800" b="1">
                <a:solidFill>
                  <a:srgbClr val="BEBEBE"/>
                </a:solidFill>
                <a:latin typeface="Tahoma"/>
                <a:cs typeface="Tahoma"/>
              </a:rPr>
              <a:t>	</a:t>
            </a:r>
            <a:r>
              <a:rPr lang="vi-VN" sz="2800" b="1" spc="-70">
                <a:solidFill>
                  <a:srgbClr val="BEBEBE"/>
                </a:solidFill>
                <a:latin typeface="Tahoma"/>
                <a:cs typeface="Tahoma"/>
              </a:rPr>
              <a:t>Kết quả đạt được</a:t>
            </a:r>
          </a:p>
        </p:txBody>
      </p:sp>
      <p:sp>
        <p:nvSpPr>
          <p:cNvPr id="10" name="object 5">
            <a:extLst>
              <a:ext uri="{FF2B5EF4-FFF2-40B4-BE49-F238E27FC236}">
                <a16:creationId xmlns:a16="http://schemas.microsoft.com/office/drawing/2014/main" id="{882C59DE-1EF7-4B06-8530-59941892305C}"/>
              </a:ext>
            </a:extLst>
          </p:cNvPr>
          <p:cNvSpPr txBox="1"/>
          <p:nvPr/>
        </p:nvSpPr>
        <p:spPr>
          <a:xfrm>
            <a:off x="5574538" y="5604314"/>
            <a:ext cx="5012055" cy="452120"/>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lang="en-US" sz="2800" b="1" spc="-150">
                <a:latin typeface="Tahoma"/>
                <a:cs typeface="Tahoma"/>
              </a:rPr>
              <a:t>5.  Kết luận</a:t>
            </a:r>
            <a:endParaRPr sz="2800" spc="-150">
              <a:latin typeface="Tahoma"/>
              <a:cs typeface="Tahoma"/>
            </a:endParaRPr>
          </a:p>
        </p:txBody>
      </p:sp>
    </p:spTree>
    <p:extLst>
      <p:ext uri="{BB962C8B-B14F-4D97-AF65-F5344CB8AC3E}">
        <p14:creationId xmlns:p14="http://schemas.microsoft.com/office/powerpoint/2010/main" val="3972853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Kết luận </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3F490A3A-24F9-426F-B160-6184652FE693}"/>
              </a:ext>
            </a:extLst>
          </p:cNvPr>
          <p:cNvSpPr txBox="1"/>
          <p:nvPr/>
        </p:nvSpPr>
        <p:spPr>
          <a:xfrm>
            <a:off x="952500" y="1066800"/>
            <a:ext cx="10287000" cy="4110356"/>
          </a:xfrm>
          <a:prstGeom prst="rect">
            <a:avLst/>
          </a:prstGeom>
          <a:noFill/>
        </p:spPr>
        <p:txBody>
          <a:bodyPr wrap="square">
            <a:spAutoFit/>
          </a:bodyPr>
          <a:lstStyle/>
          <a:p>
            <a:pPr marL="342900" indent="-342900" algn="just">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Đạt được:</a:t>
            </a:r>
          </a:p>
          <a:p>
            <a:pPr lvl="0" algn="just">
              <a:lnSpc>
                <a:spcPct val="110000"/>
              </a:lnSpc>
              <a:spcBef>
                <a:spcPts val="300"/>
              </a:spcBef>
            </a:pPr>
            <a:r>
              <a:rPr lang="en-US" sz="1800">
                <a:solidFill>
                  <a:srgbClr val="000000"/>
                </a:solidFill>
                <a:effectLst/>
                <a:latin typeface="Times New Roman" panose="02020603050405020304" pitchFamily="18" charset="0"/>
                <a:ea typeface="Calibri" panose="020F0502020204030204" pitchFamily="34" charset="0"/>
              </a:rPr>
              <a:t>Trong khuôn khổ bài tập lớn môn học Thiết kế hệ thống nhúng, chúng em đã làm được những việc sau:</a:t>
            </a:r>
          </a:p>
          <a:p>
            <a:pPr marL="285750" lvl="0" indent="-285750" algn="just">
              <a:lnSpc>
                <a:spcPct val="110000"/>
              </a:lnSpc>
              <a:buFont typeface="Wingdings" panose="05000000000000000000" pitchFamily="2" charset="2"/>
              <a:buChar char="ü"/>
            </a:pPr>
            <a:r>
              <a:rPr lang="en-US" sz="1800">
                <a:solidFill>
                  <a:srgbClr val="000000"/>
                </a:solidFill>
                <a:effectLst/>
                <a:latin typeface="Times New Roman" panose="02020603050405020304" pitchFamily="18" charset="0"/>
                <a:ea typeface="Calibri" panose="020F0502020204030204" pitchFamily="34" charset="0"/>
              </a:rPr>
              <a:t>Lập trình cho STM32F103C8T6 sử dụng các ngoại vi cơ bản là GPIO, ADC, PWM, I2C và ngoại vi nâng cao DMA.</a:t>
            </a:r>
          </a:p>
          <a:p>
            <a:pPr marL="285750" lvl="0" indent="-285750" algn="just">
              <a:lnSpc>
                <a:spcPct val="110000"/>
              </a:lnSpc>
              <a:buFont typeface="Wingdings" panose="05000000000000000000" pitchFamily="2" charset="2"/>
              <a:buChar char="ü"/>
            </a:pPr>
            <a:r>
              <a:rPr lang="en-US" sz="1800">
                <a:solidFill>
                  <a:srgbClr val="000000"/>
                </a:solidFill>
                <a:effectLst/>
                <a:latin typeface="Times New Roman" panose="02020603050405020304" pitchFamily="18" charset="0"/>
                <a:ea typeface="Calibri" panose="020F0502020204030204" pitchFamily="34" charset="0"/>
              </a:rPr>
              <a:t>Xây dựng phần mềm thành công bằng Super Loop và trên FreeRTOS sử dụng các kiến thức cơ bản như Task, Schedule và biết cách giao tiếp giữa các Task với nhau thông qua Queue.</a:t>
            </a:r>
          </a:p>
          <a:p>
            <a:pPr marL="285750" lvl="0" indent="-285750" algn="just">
              <a:lnSpc>
                <a:spcPct val="110000"/>
              </a:lnSpc>
              <a:buFont typeface="Wingdings" panose="05000000000000000000" pitchFamily="2" charset="2"/>
              <a:buChar char="ü"/>
            </a:pPr>
            <a:r>
              <a:rPr lang="en-US" sz="1800">
                <a:solidFill>
                  <a:srgbClr val="000000"/>
                </a:solidFill>
                <a:effectLst/>
                <a:latin typeface="Times New Roman" panose="02020603050405020304" pitchFamily="18" charset="0"/>
                <a:ea typeface="Calibri" panose="020F0502020204030204" pitchFamily="34" charset="0"/>
              </a:rPr>
              <a:t>Tạo giao diện trực quan với người dùng thông qua LCD và máy tính.</a:t>
            </a:r>
          </a:p>
          <a:p>
            <a:pPr marL="285750" lvl="0" indent="-285750" algn="just">
              <a:lnSpc>
                <a:spcPct val="110000"/>
              </a:lnSpc>
              <a:buFont typeface="Wingdings" panose="05000000000000000000" pitchFamily="2" charset="2"/>
              <a:buChar char="ü"/>
            </a:pPr>
            <a:endParaRPr lang="en-US" sz="1800">
              <a:solidFill>
                <a:srgbClr val="000000"/>
              </a:solidFill>
              <a:effectLst/>
              <a:latin typeface="Times New Roman" panose="02020603050405020304" pitchFamily="18" charset="0"/>
              <a:ea typeface="Calibri" panose="020F0502020204030204" pitchFamily="34" charset="0"/>
            </a:endParaRPr>
          </a:p>
          <a:p>
            <a:pPr marL="342900" indent="-342900" algn="just">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Hạn chế:</a:t>
            </a:r>
          </a:p>
          <a:p>
            <a:pPr marL="342900" indent="-34290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Do mô phỏng cắm trên testboard nên các đầu nối chưa được chắc chắn.</a:t>
            </a:r>
          </a:p>
          <a:p>
            <a:pPr marL="342900" indent="-34290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Do mục tiêu chính là sử dụng thành thạo các ngoại vi nên ứng dụng vẫn chưa quá thực tế.</a:t>
            </a:r>
          </a:p>
          <a:p>
            <a:pPr marL="342900" indent="-342900" algn="just">
              <a:buFont typeface="Wingdings" panose="05000000000000000000" pitchFamily="2" charset="2"/>
              <a:buChar char="v"/>
            </a:pPr>
            <a:endParaRPr lang="en-US" sz="200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4723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Hướng phát triển đề tài</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3F490A3A-24F9-426F-B160-6184652FE693}"/>
              </a:ext>
            </a:extLst>
          </p:cNvPr>
          <p:cNvSpPr txBox="1"/>
          <p:nvPr/>
        </p:nvSpPr>
        <p:spPr>
          <a:xfrm>
            <a:off x="914400" y="1295400"/>
            <a:ext cx="10439400" cy="707886"/>
          </a:xfrm>
          <a:prstGeom prst="rect">
            <a:avLst/>
          </a:prstGeom>
          <a:noFill/>
        </p:spPr>
        <p:txBody>
          <a:bodyPr wrap="square">
            <a:spAutoFit/>
          </a:bodyPr>
          <a:lstStyle/>
          <a:p>
            <a:pPr marL="285750" indent="-285750" algn="just">
              <a:buFont typeface="Wingdings" panose="05000000000000000000" pitchFamily="2" charset="2"/>
              <a:buChar char="ü"/>
            </a:pPr>
            <a:endParaRPr lang="en-US" sz="200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endParaRPr lang="en-US" sz="200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017CF91-358A-EEA1-14AF-BD9FE2F72697}"/>
              </a:ext>
            </a:extLst>
          </p:cNvPr>
          <p:cNvSpPr txBox="1"/>
          <p:nvPr/>
        </p:nvSpPr>
        <p:spPr>
          <a:xfrm>
            <a:off x="952500" y="1066800"/>
            <a:ext cx="10287000" cy="1323439"/>
          </a:xfrm>
          <a:prstGeom prst="rect">
            <a:avLst/>
          </a:prstGeom>
          <a:noFill/>
        </p:spPr>
        <p:txBody>
          <a:bodyPr wrap="square">
            <a:spAutoFit/>
          </a:bodyPr>
          <a:lstStyle/>
          <a:p>
            <a:pPr marL="342900" indent="-342900" algn="just">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án</a:t>
            </a:r>
            <a:r>
              <a:rPr lang="en-US" sz="2000" dirty="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1615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5930329" y="2743200"/>
            <a:ext cx="5070450" cy="936154"/>
          </a:xfrm>
          <a:prstGeom prst="rect">
            <a:avLst/>
          </a:prstGeom>
        </p:spPr>
        <p:txBody>
          <a:bodyPr vert="horz" wrap="square" lIns="0" tIns="12700" rIns="0" bIns="0" rtlCol="0">
            <a:spAutoFit/>
          </a:bodyPr>
          <a:lstStyle/>
          <a:p>
            <a:pPr marL="12700">
              <a:lnSpc>
                <a:spcPct val="100000"/>
              </a:lnSpc>
              <a:spcBef>
                <a:spcPts val="100"/>
              </a:spcBef>
            </a:pPr>
            <a:r>
              <a:rPr lang="en-US" sz="6000" spc="-125"/>
              <a:t>THANK YOU</a:t>
            </a:r>
            <a:endParaRPr sz="6000"/>
          </a:p>
        </p:txBody>
      </p:sp>
      <p:sp>
        <p:nvSpPr>
          <p:cNvPr id="28" name="object 2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19</a:t>
            </a:fld>
            <a:endParaRPr spc="-7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8" y="194818"/>
            <a:ext cx="6647562" cy="505267"/>
          </a:xfrm>
          <a:prstGeom prst="rect">
            <a:avLst/>
          </a:prstGeom>
        </p:spPr>
        <p:txBody>
          <a:bodyPr vert="horz" wrap="square" lIns="0" tIns="12700" rIns="0" bIns="0" rtlCol="0">
            <a:spAutoFit/>
          </a:bodyPr>
          <a:lstStyle/>
          <a:p>
            <a:pPr marL="4328160">
              <a:lnSpc>
                <a:spcPct val="100000"/>
              </a:lnSpc>
              <a:spcBef>
                <a:spcPts val="100"/>
              </a:spcBef>
            </a:pPr>
            <a:r>
              <a:rPr lang="en-US" spc="-80"/>
              <a:t>Nội dung</a:t>
            </a:r>
            <a:endParaRPr spc="-100" dirty="0"/>
          </a:p>
        </p:txBody>
      </p:sp>
      <p:sp>
        <p:nvSpPr>
          <p:cNvPr id="4" name="object 4"/>
          <p:cNvSpPr txBox="1"/>
          <p:nvPr/>
        </p:nvSpPr>
        <p:spPr>
          <a:xfrm>
            <a:off x="5574538" y="1266824"/>
            <a:ext cx="6160262" cy="4582665"/>
          </a:xfrm>
          <a:prstGeom prst="rect">
            <a:avLst/>
          </a:prstGeom>
        </p:spPr>
        <p:txBody>
          <a:bodyPr vert="horz" wrap="square" lIns="0" tIns="12065" rIns="0" bIns="0" rtlCol="0">
            <a:spAutoFit/>
          </a:bodyPr>
          <a:lstStyle/>
          <a:p>
            <a:pPr marL="527685" indent="-515620">
              <a:lnSpc>
                <a:spcPct val="100000"/>
              </a:lnSpc>
              <a:spcBef>
                <a:spcPts val="95"/>
              </a:spcBef>
              <a:buAutoNum type="arabicPeriod"/>
              <a:tabLst>
                <a:tab pos="527685" algn="l"/>
                <a:tab pos="528320" algn="l"/>
              </a:tabLst>
            </a:pPr>
            <a:r>
              <a:rPr lang="en-US" sz="2800" b="1" spc="-175">
                <a:latin typeface="Tahoma"/>
                <a:cs typeface="Tahoma"/>
              </a:rPr>
              <a:t>Tổng quan yêu cầu, mục tiêu</a:t>
            </a:r>
            <a:endParaRPr sz="2800">
              <a:latin typeface="Tahoma"/>
              <a:cs typeface="Tahoma"/>
            </a:endParaRPr>
          </a:p>
          <a:p>
            <a:pPr>
              <a:lnSpc>
                <a:spcPct val="100000"/>
              </a:lnSpc>
              <a:spcBef>
                <a:spcPts val="45"/>
              </a:spcBef>
              <a:buFont typeface="Tahoma"/>
              <a:buAutoNum type="arabicPeriod"/>
            </a:pPr>
            <a:endParaRPr sz="4300">
              <a:latin typeface="Tahoma"/>
              <a:cs typeface="Tahoma"/>
            </a:endParaRPr>
          </a:p>
          <a:p>
            <a:pPr marL="527685" indent="-515620">
              <a:lnSpc>
                <a:spcPct val="100000"/>
              </a:lnSpc>
              <a:buAutoNum type="arabicPeriod"/>
              <a:tabLst>
                <a:tab pos="527685" algn="l"/>
                <a:tab pos="528320" algn="l"/>
              </a:tabLst>
            </a:pPr>
            <a:r>
              <a:rPr lang="en-US" sz="2800" b="1" spc="-120">
                <a:latin typeface="Tahoma"/>
                <a:cs typeface="Tahoma"/>
              </a:rPr>
              <a:t>Phần cứng hệ thống</a:t>
            </a:r>
            <a:endParaRPr lang="en-US" sz="2800">
              <a:latin typeface="Tahoma"/>
              <a:cs typeface="Tahoma"/>
            </a:endParaRPr>
          </a:p>
          <a:p>
            <a:pPr>
              <a:lnSpc>
                <a:spcPct val="100000"/>
              </a:lnSpc>
              <a:spcBef>
                <a:spcPts val="40"/>
              </a:spcBef>
              <a:buFont typeface="Tahoma"/>
              <a:buAutoNum type="arabicPeriod"/>
            </a:pPr>
            <a:endParaRPr sz="4300">
              <a:latin typeface="Tahoma"/>
              <a:cs typeface="Tahoma"/>
            </a:endParaRPr>
          </a:p>
          <a:p>
            <a:pPr marL="527685" indent="-515620">
              <a:lnSpc>
                <a:spcPct val="100000"/>
              </a:lnSpc>
              <a:spcBef>
                <a:spcPts val="5"/>
              </a:spcBef>
              <a:buAutoNum type="arabicPeriod"/>
              <a:tabLst>
                <a:tab pos="527685" algn="l"/>
                <a:tab pos="528320" algn="l"/>
              </a:tabLst>
            </a:pPr>
            <a:r>
              <a:rPr lang="en-US" sz="2800" b="1" spc="-114">
                <a:latin typeface="Tahoma"/>
                <a:cs typeface="Tahoma"/>
              </a:rPr>
              <a:t>Phần mềm hệ thống</a:t>
            </a:r>
            <a:endParaRPr sz="2800">
              <a:latin typeface="Tahoma"/>
              <a:cs typeface="Tahoma"/>
            </a:endParaRPr>
          </a:p>
          <a:p>
            <a:pPr>
              <a:lnSpc>
                <a:spcPct val="100000"/>
              </a:lnSpc>
              <a:spcBef>
                <a:spcPts val="40"/>
              </a:spcBef>
              <a:buFont typeface="Tahoma"/>
              <a:buAutoNum type="arabicPeriod"/>
            </a:pPr>
            <a:endParaRPr sz="4300">
              <a:latin typeface="Tahoma"/>
              <a:cs typeface="Tahoma"/>
            </a:endParaRPr>
          </a:p>
          <a:p>
            <a:pPr marL="527685" indent="-515620">
              <a:lnSpc>
                <a:spcPct val="100000"/>
              </a:lnSpc>
              <a:buAutoNum type="arabicPeriod"/>
              <a:tabLst>
                <a:tab pos="527685" algn="l"/>
                <a:tab pos="528320" algn="l"/>
              </a:tabLst>
            </a:pPr>
            <a:r>
              <a:rPr lang="en-US" sz="2800" b="1" spc="-70">
                <a:latin typeface="Tahoma"/>
                <a:cs typeface="Tahoma"/>
              </a:rPr>
              <a:t>Kết quả đạt được</a:t>
            </a:r>
          </a:p>
          <a:p>
            <a:pPr marL="527685" indent="-515620">
              <a:lnSpc>
                <a:spcPct val="100000"/>
              </a:lnSpc>
              <a:buAutoNum type="arabicPeriod"/>
              <a:tabLst>
                <a:tab pos="527685" algn="l"/>
                <a:tab pos="528320" algn="l"/>
              </a:tabLst>
            </a:pPr>
            <a:endParaRPr lang="en-US" sz="2800" b="1" spc="-70">
              <a:latin typeface="Tahoma"/>
              <a:cs typeface="Tahoma"/>
            </a:endParaRPr>
          </a:p>
          <a:p>
            <a:pPr marL="527685" indent="-515620">
              <a:lnSpc>
                <a:spcPct val="100000"/>
              </a:lnSpc>
              <a:buAutoNum type="arabicPeriod"/>
              <a:tabLst>
                <a:tab pos="527685" algn="l"/>
                <a:tab pos="528320" algn="l"/>
              </a:tabLst>
            </a:pPr>
            <a:r>
              <a:rPr lang="en-US" sz="2800" b="1" spc="-70">
                <a:latin typeface="Tahoma"/>
                <a:cs typeface="Tahoma"/>
              </a:rPr>
              <a:t>Kết luận</a:t>
            </a:r>
            <a:endParaRPr sz="2800">
              <a:latin typeface="Tahoma"/>
              <a:cs typeface="Tahoma"/>
            </a:endParaRPr>
          </a:p>
        </p:txBody>
      </p:sp>
      <p:sp>
        <p:nvSpPr>
          <p:cNvPr id="29" name="object 29"/>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2</a:t>
            </a:fld>
            <a:endParaRPr spc="-7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8" y="194818"/>
            <a:ext cx="6799962" cy="505267"/>
          </a:xfrm>
          <a:prstGeom prst="rect">
            <a:avLst/>
          </a:prstGeom>
        </p:spPr>
        <p:txBody>
          <a:bodyPr vert="horz" wrap="square" lIns="0" tIns="12700" rIns="0" bIns="0" rtlCol="0">
            <a:spAutoFit/>
          </a:bodyPr>
          <a:lstStyle/>
          <a:p>
            <a:pPr marL="4328160">
              <a:lnSpc>
                <a:spcPct val="100000"/>
              </a:lnSpc>
              <a:spcBef>
                <a:spcPts val="100"/>
              </a:spcBef>
            </a:pPr>
            <a:r>
              <a:rPr lang="en-US" spc="-80"/>
              <a:t>Nội dung</a:t>
            </a:r>
            <a:endParaRPr spc="-100" dirty="0"/>
          </a:p>
        </p:txBody>
      </p:sp>
      <p:sp>
        <p:nvSpPr>
          <p:cNvPr id="4" name="object 4"/>
          <p:cNvSpPr txBox="1"/>
          <p:nvPr/>
        </p:nvSpPr>
        <p:spPr>
          <a:xfrm>
            <a:off x="5574538" y="1266824"/>
            <a:ext cx="5703062" cy="443070"/>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sz="2800" b="1" spc="-190" dirty="0">
                <a:latin typeface="Tahoma"/>
                <a:cs typeface="Tahoma"/>
              </a:rPr>
              <a:t>1.</a:t>
            </a:r>
            <a:r>
              <a:rPr sz="2800" b="1" spc="-190">
                <a:latin typeface="Tahoma"/>
                <a:cs typeface="Tahoma"/>
              </a:rPr>
              <a:t>	</a:t>
            </a:r>
            <a:r>
              <a:rPr lang="en-US" sz="2800" b="1" spc="-175">
                <a:latin typeface="Tahoma"/>
                <a:cs typeface="Tahoma"/>
              </a:rPr>
              <a:t>Tổng quan yêu cầu, mục tiêu</a:t>
            </a:r>
            <a:endParaRPr sz="2800">
              <a:latin typeface="Tahoma"/>
              <a:cs typeface="Tahoma"/>
            </a:endParaRPr>
          </a:p>
        </p:txBody>
      </p:sp>
      <p:sp>
        <p:nvSpPr>
          <p:cNvPr id="5" name="object 5"/>
          <p:cNvSpPr txBox="1"/>
          <p:nvPr/>
        </p:nvSpPr>
        <p:spPr>
          <a:xfrm>
            <a:off x="5574538" y="2358389"/>
            <a:ext cx="5931662" cy="3490058"/>
          </a:xfrm>
          <a:prstGeom prst="rect">
            <a:avLst/>
          </a:prstGeom>
        </p:spPr>
        <p:txBody>
          <a:bodyPr vert="horz" wrap="square" lIns="0" tIns="12065" rIns="0" bIns="0" rtlCol="0">
            <a:spAutoFit/>
          </a:bodyPr>
          <a:lstStyle/>
          <a:p>
            <a:pPr marL="527685" indent="-515620">
              <a:lnSpc>
                <a:spcPct val="100000"/>
              </a:lnSpc>
              <a:spcBef>
                <a:spcPts val="95"/>
              </a:spcBef>
              <a:buAutoNum type="arabicPeriod" startAt="2"/>
              <a:tabLst>
                <a:tab pos="527685" algn="l"/>
                <a:tab pos="528320" algn="l"/>
              </a:tabLst>
            </a:pPr>
            <a:r>
              <a:rPr lang="en-US" sz="2800" b="1" spc="-120">
                <a:solidFill>
                  <a:srgbClr val="BEBEBE"/>
                </a:solidFill>
                <a:latin typeface="Tahoma"/>
                <a:cs typeface="Tahoma"/>
              </a:rPr>
              <a:t>Phần cứng hệ thống</a:t>
            </a:r>
            <a:endParaRPr sz="2800">
              <a:latin typeface="Tahoma"/>
              <a:cs typeface="Tahoma"/>
            </a:endParaRPr>
          </a:p>
          <a:p>
            <a:pPr>
              <a:lnSpc>
                <a:spcPct val="100000"/>
              </a:lnSpc>
              <a:spcBef>
                <a:spcPts val="40"/>
              </a:spcBef>
              <a:buClr>
                <a:srgbClr val="BEBEBE"/>
              </a:buClr>
              <a:buFont typeface="Tahoma"/>
              <a:buAutoNum type="arabicPeriod" startAt="2"/>
            </a:pPr>
            <a:endParaRPr sz="4300">
              <a:latin typeface="Tahoma"/>
              <a:cs typeface="Tahoma"/>
            </a:endParaRPr>
          </a:p>
          <a:p>
            <a:pPr marL="527685" indent="-515620">
              <a:lnSpc>
                <a:spcPct val="100000"/>
              </a:lnSpc>
              <a:spcBef>
                <a:spcPts val="5"/>
              </a:spcBef>
              <a:buAutoNum type="arabicPeriod" startAt="2"/>
              <a:tabLst>
                <a:tab pos="527685" algn="l"/>
                <a:tab pos="528320" algn="l"/>
              </a:tabLst>
            </a:pPr>
            <a:r>
              <a:rPr lang="en-US" sz="2800" b="1" spc="-114">
                <a:solidFill>
                  <a:srgbClr val="BEBEBE"/>
                </a:solidFill>
                <a:latin typeface="Tahoma"/>
                <a:cs typeface="Tahoma"/>
              </a:rPr>
              <a:t>Phần mềm hệ thống</a:t>
            </a:r>
            <a:endParaRPr sz="2800">
              <a:latin typeface="Tahoma"/>
              <a:cs typeface="Tahoma"/>
            </a:endParaRPr>
          </a:p>
          <a:p>
            <a:pPr>
              <a:lnSpc>
                <a:spcPct val="100000"/>
              </a:lnSpc>
              <a:spcBef>
                <a:spcPts val="40"/>
              </a:spcBef>
              <a:buClr>
                <a:srgbClr val="BEBEBE"/>
              </a:buClr>
              <a:buFont typeface="Tahoma"/>
              <a:buAutoNum type="arabicPeriod" startAt="2"/>
            </a:pPr>
            <a:endParaRPr sz="4300">
              <a:latin typeface="Tahoma"/>
              <a:cs typeface="Tahoma"/>
            </a:endParaRPr>
          </a:p>
          <a:p>
            <a:pPr marL="527685" indent="-515620">
              <a:lnSpc>
                <a:spcPct val="100000"/>
              </a:lnSpc>
              <a:buAutoNum type="arabicPeriod" startAt="2"/>
              <a:tabLst>
                <a:tab pos="527685" algn="l"/>
                <a:tab pos="528320" algn="l"/>
              </a:tabLst>
            </a:pPr>
            <a:r>
              <a:rPr lang="en-US" sz="2800" b="1" spc="-70">
                <a:solidFill>
                  <a:srgbClr val="BEBEBE"/>
                </a:solidFill>
                <a:latin typeface="Tahoma"/>
                <a:cs typeface="Tahoma"/>
              </a:rPr>
              <a:t>Kết quả đạt được</a:t>
            </a:r>
          </a:p>
          <a:p>
            <a:pPr marL="527685" indent="-515620">
              <a:lnSpc>
                <a:spcPct val="100000"/>
              </a:lnSpc>
              <a:buAutoNum type="arabicPeriod" startAt="2"/>
              <a:tabLst>
                <a:tab pos="527685" algn="l"/>
                <a:tab pos="528320" algn="l"/>
              </a:tabLst>
            </a:pPr>
            <a:endParaRPr lang="en-US" sz="2800" b="1" spc="-70">
              <a:solidFill>
                <a:srgbClr val="BEBEBE"/>
              </a:solidFill>
              <a:latin typeface="Tahoma"/>
              <a:cs typeface="Tahoma"/>
            </a:endParaRPr>
          </a:p>
          <a:p>
            <a:pPr marL="527685" indent="-515620">
              <a:lnSpc>
                <a:spcPct val="100000"/>
              </a:lnSpc>
              <a:buAutoNum type="arabicPeriod" startAt="2"/>
              <a:tabLst>
                <a:tab pos="527685" algn="l"/>
                <a:tab pos="528320" algn="l"/>
              </a:tabLst>
            </a:pPr>
            <a:r>
              <a:rPr lang="en-US" sz="2800" b="1" spc="-70">
                <a:solidFill>
                  <a:srgbClr val="BEBEBE"/>
                </a:solidFill>
                <a:latin typeface="Tahoma"/>
                <a:cs typeface="Tahoma"/>
              </a:rPr>
              <a:t>Kết luận</a:t>
            </a:r>
            <a:endParaRPr sz="2800">
              <a:latin typeface="Tahoma"/>
              <a:cs typeface="Tahoma"/>
            </a:endParaRPr>
          </a:p>
        </p:txBody>
      </p:sp>
      <p:sp>
        <p:nvSpPr>
          <p:cNvPr id="30" name="object 30"/>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3</a:t>
            </a:fld>
            <a:endParaRPr spc="-7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Tổng quan yêu cầu, mục tiêu</a:t>
            </a:r>
            <a:endParaRPr lang="en-US"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a:xfrm>
            <a:off x="338736" y="1311468"/>
            <a:ext cx="8817775" cy="4876529"/>
          </a:xfrm>
        </p:spPr>
        <p:txBody>
          <a:bodyPr/>
          <a:lstStyle/>
          <a:p>
            <a:pPr marL="0" indent="0" algn="just">
              <a:lnSpc>
                <a:spcPct val="107000"/>
              </a:lnSpc>
              <a:spcAft>
                <a:spcPts val="800"/>
              </a:spcAft>
              <a:buNone/>
            </a:pPr>
            <a:r>
              <a:rPr lang="en-US" sz="1800">
                <a:effectLst/>
                <a:latin typeface="Times New Roman" panose="02020603050405020304" pitchFamily="18" charset="0"/>
                <a:ea typeface="Calibri" panose="020F0502020204030204" pitchFamily="34" charset="0"/>
                <a:cs typeface="Times New Roman" panose="02020603050405020304" pitchFamily="18" charset="0"/>
              </a:rPr>
              <a:t>Yêu cầu đặt ra:</a:t>
            </a:r>
          </a:p>
          <a:p>
            <a:pPr algn="just">
              <a:lnSpc>
                <a:spcPct val="107000"/>
              </a:lnSpc>
              <a:spcAft>
                <a:spcPts val="800"/>
              </a:spcAft>
              <a:buFont typeface="Wingdings" panose="05000000000000000000" pitchFamily="2" charset="2"/>
              <a:buChar char="ü"/>
            </a:pPr>
            <a:r>
              <a:rPr lang="en-US" sz="1800">
                <a:effectLst/>
                <a:latin typeface="Times New Roman" panose="02020603050405020304" pitchFamily="18" charset="0"/>
                <a:ea typeface="Calibri" panose="020F0502020204030204" pitchFamily="34" charset="0"/>
                <a:cs typeface="Times New Roman" panose="02020603050405020304" pitchFamily="18" charset="0"/>
              </a:rPr>
              <a:t>Điều khiển thiết bị chiếu sáng thông qua quang trở (DMA, ADC, PWM).</a:t>
            </a:r>
          </a:p>
          <a:p>
            <a:pPr algn="just">
              <a:lnSpc>
                <a:spcPct val="107000"/>
              </a:lnSpc>
              <a:spcAft>
                <a:spcPts val="800"/>
              </a:spcAft>
              <a:buFont typeface="Wingdings" panose="05000000000000000000" pitchFamily="2" charset="2"/>
              <a:buChar char="ü"/>
            </a:pPr>
            <a:r>
              <a:rPr lang="en-US" sz="1800">
                <a:effectLst/>
                <a:latin typeface="Times New Roman" panose="02020603050405020304" pitchFamily="18" charset="0"/>
                <a:ea typeface="Calibri" panose="020F0502020204030204" pitchFamily="34" charset="0"/>
                <a:cs typeface="Times New Roman" panose="02020603050405020304" pitchFamily="18" charset="0"/>
              </a:rPr>
              <a:t>Điều khiển tốc độ quạt bằng biến trở (DMA, ADC, PWM).</a:t>
            </a:r>
          </a:p>
          <a:p>
            <a:pPr algn="just">
              <a:lnSpc>
                <a:spcPct val="107000"/>
              </a:lnSpc>
              <a:spcAft>
                <a:spcPts val="800"/>
              </a:spcAft>
              <a:buFont typeface="Wingdings" panose="05000000000000000000" pitchFamily="2" charset="2"/>
              <a:buChar char="ü"/>
            </a:pPr>
            <a:r>
              <a:rPr lang="en-US" sz="1800">
                <a:effectLst/>
                <a:latin typeface="Times New Roman" panose="02020603050405020304" pitchFamily="18" charset="0"/>
                <a:ea typeface="Calibri" panose="020F0502020204030204" pitchFamily="34" charset="0"/>
                <a:cs typeface="Times New Roman" panose="02020603050405020304" pitchFamily="18" charset="0"/>
              </a:rPr>
              <a:t>Đo nhiệt độ, độ ẩm bằng cảm biến DHT22 hiển thị lên LCD (GPIO, I2C).</a:t>
            </a:r>
          </a:p>
          <a:p>
            <a:pPr algn="just">
              <a:lnSpc>
                <a:spcPct val="107000"/>
              </a:lnSpc>
              <a:spcAft>
                <a:spcPts val="800"/>
              </a:spcAft>
              <a:buFont typeface="Wingdings" panose="05000000000000000000" pitchFamily="2" charset="2"/>
              <a:buChar char="ü"/>
            </a:pPr>
            <a:r>
              <a:rPr lang="en-US" sz="1800">
                <a:effectLst/>
                <a:latin typeface="Times New Roman" panose="02020603050405020304" pitchFamily="18" charset="0"/>
                <a:ea typeface="Calibri" panose="020F0502020204030204" pitchFamily="34" charset="0"/>
                <a:cs typeface="Times New Roman" panose="02020603050405020304" pitchFamily="18" charset="0"/>
              </a:rPr>
              <a:t>Hiển th</a:t>
            </a:r>
            <a:r>
              <a:rPr lang="en-US" sz="1800">
                <a:latin typeface="Times New Roman" panose="02020603050405020304" pitchFamily="18" charset="0"/>
                <a:ea typeface="Calibri" panose="020F0502020204030204" pitchFamily="34" charset="0"/>
                <a:cs typeface="Times New Roman" panose="02020603050405020304" pitchFamily="18" charset="0"/>
              </a:rPr>
              <a:t>ị dữ liệu đo được lên PC (UART).</a:t>
            </a:r>
          </a:p>
          <a:p>
            <a:pPr marL="0" indent="0" algn="just">
              <a:lnSpc>
                <a:spcPct val="107000"/>
              </a:lnSpc>
              <a:spcAft>
                <a:spcPts val="800"/>
              </a:spcAft>
              <a:buNone/>
            </a:pPr>
            <a:r>
              <a:rPr lang="en-US" sz="1800">
                <a:effectLst/>
                <a:latin typeface="Times New Roman" panose="02020603050405020304" pitchFamily="18" charset="0"/>
                <a:ea typeface="Calibri" panose="020F0502020204030204" pitchFamily="34" charset="0"/>
                <a:cs typeface="Times New Roman" panose="02020603050405020304" pitchFamily="18" charset="0"/>
              </a:rPr>
              <a:t>Mục tiêu cần đạt được:</a:t>
            </a:r>
          </a:p>
          <a:p>
            <a:pPr algn="just">
              <a:lnSpc>
                <a:spcPct val="107000"/>
              </a:lnSpc>
              <a:spcAft>
                <a:spcPts val="800"/>
              </a:spcAft>
              <a:buFont typeface="Wingdings" panose="05000000000000000000" pitchFamily="2" charset="2"/>
              <a:buChar char="q"/>
            </a:pPr>
            <a:r>
              <a:rPr lang="en-US" sz="1800">
                <a:effectLst/>
                <a:latin typeface="Times New Roman" panose="02020603050405020304" pitchFamily="18" charset="0"/>
                <a:ea typeface="Calibri" panose="020F0502020204030204" pitchFamily="34" charset="0"/>
                <a:cs typeface="Times New Roman" panose="02020603050405020304" pitchFamily="18" charset="0"/>
              </a:rPr>
              <a:t>Tìm hiểu và sử dụng các ngoại vi trên chip STM32.</a:t>
            </a:r>
          </a:p>
          <a:p>
            <a:pPr algn="just">
              <a:lnSpc>
                <a:spcPct val="107000"/>
              </a:lnSpc>
              <a:spcAft>
                <a:spcPts val="800"/>
              </a:spcAft>
              <a:buFont typeface="Wingdings" panose="05000000000000000000" pitchFamily="2" charset="2"/>
              <a:buChar char="q"/>
            </a:pPr>
            <a:r>
              <a:rPr lang="en-US" sz="1800">
                <a:latin typeface="Times New Roman" panose="02020603050405020304" pitchFamily="18" charset="0"/>
                <a:ea typeface="Calibri" panose="020F0502020204030204" pitchFamily="34" charset="0"/>
                <a:cs typeface="Times New Roman" panose="02020603050405020304" pitchFamily="18" charset="0"/>
              </a:rPr>
              <a:t>Viết chương trình SuperLoop và trên FreeRTOS.</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001568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Sơ đồ khối hệ thống</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9" name="Rectangle: Rounded Corners 8">
            <a:extLst>
              <a:ext uri="{FF2B5EF4-FFF2-40B4-BE49-F238E27FC236}">
                <a16:creationId xmlns:a16="http://schemas.microsoft.com/office/drawing/2014/main" id="{C7A564D0-4D94-CAB0-1437-2A5794BBB62E}"/>
              </a:ext>
            </a:extLst>
          </p:cNvPr>
          <p:cNvSpPr/>
          <p:nvPr/>
        </p:nvSpPr>
        <p:spPr>
          <a:xfrm>
            <a:off x="4936958" y="2554685"/>
            <a:ext cx="1905000" cy="9906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9D357F6-A867-FA68-EE6D-2D2E75309BB0}"/>
              </a:ext>
            </a:extLst>
          </p:cNvPr>
          <p:cNvSpPr txBox="1"/>
          <p:nvPr/>
        </p:nvSpPr>
        <p:spPr>
          <a:xfrm>
            <a:off x="5143500" y="2679129"/>
            <a:ext cx="1371600" cy="646331"/>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Vi xử lý trung tâm</a:t>
            </a:r>
          </a:p>
        </p:txBody>
      </p:sp>
      <p:sp>
        <p:nvSpPr>
          <p:cNvPr id="11" name="Rectangle: Rounded Corners 10">
            <a:extLst>
              <a:ext uri="{FF2B5EF4-FFF2-40B4-BE49-F238E27FC236}">
                <a16:creationId xmlns:a16="http://schemas.microsoft.com/office/drawing/2014/main" id="{587278EC-98EA-0CFB-EDD2-4F52CA33CEEB}"/>
              </a:ext>
            </a:extLst>
          </p:cNvPr>
          <p:cNvSpPr/>
          <p:nvPr/>
        </p:nvSpPr>
        <p:spPr>
          <a:xfrm>
            <a:off x="2120566" y="1215647"/>
            <a:ext cx="1905000" cy="83125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A9D2E-CD52-9E24-5737-634B85B3711E}"/>
              </a:ext>
            </a:extLst>
          </p:cNvPr>
          <p:cNvSpPr txBox="1"/>
          <p:nvPr/>
        </p:nvSpPr>
        <p:spPr>
          <a:xfrm>
            <a:off x="2387266" y="1410210"/>
            <a:ext cx="1371600"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DHT22</a:t>
            </a:r>
          </a:p>
        </p:txBody>
      </p:sp>
      <p:sp>
        <p:nvSpPr>
          <p:cNvPr id="13" name="Rectangle: Rounded Corners 12">
            <a:extLst>
              <a:ext uri="{FF2B5EF4-FFF2-40B4-BE49-F238E27FC236}">
                <a16:creationId xmlns:a16="http://schemas.microsoft.com/office/drawing/2014/main" id="{3E86508E-C162-88F7-8EA3-C42DE7DADC13}"/>
              </a:ext>
            </a:extLst>
          </p:cNvPr>
          <p:cNvSpPr/>
          <p:nvPr/>
        </p:nvSpPr>
        <p:spPr>
          <a:xfrm>
            <a:off x="2140619" y="4072946"/>
            <a:ext cx="1905000" cy="83125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36E507F-281F-3B90-99E6-E687A2BE1A74}"/>
              </a:ext>
            </a:extLst>
          </p:cNvPr>
          <p:cNvSpPr txBox="1"/>
          <p:nvPr/>
        </p:nvSpPr>
        <p:spPr>
          <a:xfrm>
            <a:off x="2407319" y="4165405"/>
            <a:ext cx="1371600" cy="646331"/>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Quang trở</a:t>
            </a:r>
          </a:p>
          <a:p>
            <a:pPr algn="ctr"/>
            <a:r>
              <a:rPr lang="en-US">
                <a:latin typeface="Times New Roman" panose="02020603050405020304" pitchFamily="18" charset="0"/>
                <a:cs typeface="Times New Roman" panose="02020603050405020304" pitchFamily="18" charset="0"/>
              </a:rPr>
              <a:t>Biến trở</a:t>
            </a:r>
          </a:p>
        </p:txBody>
      </p:sp>
      <p:sp>
        <p:nvSpPr>
          <p:cNvPr id="15" name="Rectangle: Rounded Corners 14">
            <a:extLst>
              <a:ext uri="{FF2B5EF4-FFF2-40B4-BE49-F238E27FC236}">
                <a16:creationId xmlns:a16="http://schemas.microsoft.com/office/drawing/2014/main" id="{6C466815-223B-0EE3-9E72-D05AC7E54641}"/>
              </a:ext>
            </a:extLst>
          </p:cNvPr>
          <p:cNvSpPr/>
          <p:nvPr/>
        </p:nvSpPr>
        <p:spPr>
          <a:xfrm>
            <a:off x="7927808" y="1150620"/>
            <a:ext cx="1905000" cy="87605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E51FBFF-1897-B7B3-9A04-B4A5E08A6FBF}"/>
              </a:ext>
            </a:extLst>
          </p:cNvPr>
          <p:cNvSpPr txBox="1"/>
          <p:nvPr/>
        </p:nvSpPr>
        <p:spPr>
          <a:xfrm>
            <a:off x="8194508" y="1322754"/>
            <a:ext cx="1371600" cy="646331"/>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Quạt</a:t>
            </a:r>
          </a:p>
          <a:p>
            <a:pPr algn="ctr"/>
            <a:r>
              <a:rPr lang="en-US">
                <a:latin typeface="Times New Roman" panose="02020603050405020304" pitchFamily="18" charset="0"/>
                <a:cs typeface="Times New Roman" panose="02020603050405020304" pitchFamily="18" charset="0"/>
              </a:rPr>
              <a:t>Đèn</a:t>
            </a:r>
          </a:p>
        </p:txBody>
      </p:sp>
      <p:sp>
        <p:nvSpPr>
          <p:cNvPr id="17" name="Rectangle: Rounded Corners 16">
            <a:extLst>
              <a:ext uri="{FF2B5EF4-FFF2-40B4-BE49-F238E27FC236}">
                <a16:creationId xmlns:a16="http://schemas.microsoft.com/office/drawing/2014/main" id="{115C94F1-E19D-FD91-4BE0-5630AA628943}"/>
              </a:ext>
            </a:extLst>
          </p:cNvPr>
          <p:cNvSpPr/>
          <p:nvPr/>
        </p:nvSpPr>
        <p:spPr>
          <a:xfrm>
            <a:off x="7927808" y="2602932"/>
            <a:ext cx="1905000" cy="856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4F7B8EF-3BBB-2BE4-BA06-DD71D0CD9025}"/>
              </a:ext>
            </a:extLst>
          </p:cNvPr>
          <p:cNvSpPr txBox="1"/>
          <p:nvPr/>
        </p:nvSpPr>
        <p:spPr>
          <a:xfrm>
            <a:off x="8194508" y="2775066"/>
            <a:ext cx="1371600"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Máy tính</a:t>
            </a:r>
          </a:p>
        </p:txBody>
      </p:sp>
      <p:sp>
        <p:nvSpPr>
          <p:cNvPr id="19" name="Rectangle: Rounded Corners 18">
            <a:extLst>
              <a:ext uri="{FF2B5EF4-FFF2-40B4-BE49-F238E27FC236}">
                <a16:creationId xmlns:a16="http://schemas.microsoft.com/office/drawing/2014/main" id="{972FF5A4-3DFC-F4F5-9CA8-194B88BF90D1}"/>
              </a:ext>
            </a:extLst>
          </p:cNvPr>
          <p:cNvSpPr/>
          <p:nvPr/>
        </p:nvSpPr>
        <p:spPr>
          <a:xfrm>
            <a:off x="7891713" y="4037187"/>
            <a:ext cx="1905000" cy="856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1233EA1-B56F-B5D9-4844-DAC431E1FB60}"/>
              </a:ext>
            </a:extLst>
          </p:cNvPr>
          <p:cNvSpPr txBox="1"/>
          <p:nvPr/>
        </p:nvSpPr>
        <p:spPr>
          <a:xfrm>
            <a:off x="8158413" y="4329753"/>
            <a:ext cx="1371600"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LCD</a:t>
            </a:r>
          </a:p>
        </p:txBody>
      </p:sp>
      <p:sp>
        <p:nvSpPr>
          <p:cNvPr id="21" name="Rectangle: Rounded Corners 20">
            <a:extLst>
              <a:ext uri="{FF2B5EF4-FFF2-40B4-BE49-F238E27FC236}">
                <a16:creationId xmlns:a16="http://schemas.microsoft.com/office/drawing/2014/main" id="{5FD08A17-4536-E001-0663-A39D86C53CF5}"/>
              </a:ext>
            </a:extLst>
          </p:cNvPr>
          <p:cNvSpPr/>
          <p:nvPr/>
        </p:nvSpPr>
        <p:spPr>
          <a:xfrm>
            <a:off x="1600200" y="914400"/>
            <a:ext cx="9144000" cy="4114800"/>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94827FE0-2E4B-92FB-EBFF-201951E2C201}"/>
              </a:ext>
            </a:extLst>
          </p:cNvPr>
          <p:cNvSpPr/>
          <p:nvPr/>
        </p:nvSpPr>
        <p:spPr>
          <a:xfrm>
            <a:off x="5219700" y="5342875"/>
            <a:ext cx="1905000" cy="85656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4852681-1363-FC27-B981-9E574B69CDCB}"/>
              </a:ext>
            </a:extLst>
          </p:cNvPr>
          <p:cNvSpPr txBox="1"/>
          <p:nvPr/>
        </p:nvSpPr>
        <p:spPr>
          <a:xfrm>
            <a:off x="5486400" y="5515009"/>
            <a:ext cx="1371600"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Nguồn</a:t>
            </a:r>
          </a:p>
        </p:txBody>
      </p:sp>
      <p:cxnSp>
        <p:nvCxnSpPr>
          <p:cNvPr id="27" name="Straight Arrow Connector 26">
            <a:extLst>
              <a:ext uri="{FF2B5EF4-FFF2-40B4-BE49-F238E27FC236}">
                <a16:creationId xmlns:a16="http://schemas.microsoft.com/office/drawing/2014/main" id="{1B2E9170-87B7-11A6-823C-A1204726A125}"/>
              </a:ext>
            </a:extLst>
          </p:cNvPr>
          <p:cNvCxnSpPr>
            <a:cxnSpLocks/>
            <a:stCxn id="11" idx="3"/>
            <a:endCxn id="9" idx="1"/>
          </p:cNvCxnSpPr>
          <p:nvPr/>
        </p:nvCxnSpPr>
        <p:spPr>
          <a:xfrm>
            <a:off x="4025566" y="1631272"/>
            <a:ext cx="911392" cy="14187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C78770E-42E0-7C92-FEA0-B8A6CD85A59B}"/>
              </a:ext>
            </a:extLst>
          </p:cNvPr>
          <p:cNvCxnSpPr>
            <a:cxnSpLocks/>
            <a:stCxn id="13" idx="3"/>
            <a:endCxn id="9" idx="1"/>
          </p:cNvCxnSpPr>
          <p:nvPr/>
        </p:nvCxnSpPr>
        <p:spPr>
          <a:xfrm flipV="1">
            <a:off x="4045619" y="3049985"/>
            <a:ext cx="891339" cy="14385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CF1CA2B-631D-E065-9EE5-429A8F9003C1}"/>
              </a:ext>
            </a:extLst>
          </p:cNvPr>
          <p:cNvCxnSpPr>
            <a:cxnSpLocks/>
            <a:stCxn id="9" idx="3"/>
            <a:endCxn id="15" idx="1"/>
          </p:cNvCxnSpPr>
          <p:nvPr/>
        </p:nvCxnSpPr>
        <p:spPr>
          <a:xfrm flipV="1">
            <a:off x="6841958" y="1588645"/>
            <a:ext cx="1085850" cy="14613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90B3E8A-7FBD-79EB-060D-E2D4236EC83E}"/>
              </a:ext>
            </a:extLst>
          </p:cNvPr>
          <p:cNvCxnSpPr>
            <a:cxnSpLocks/>
            <a:stCxn id="9" idx="3"/>
            <a:endCxn id="17" idx="1"/>
          </p:cNvCxnSpPr>
          <p:nvPr/>
        </p:nvCxnSpPr>
        <p:spPr>
          <a:xfrm flipV="1">
            <a:off x="6841958" y="3031215"/>
            <a:ext cx="1085850" cy="187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64F6483-3240-E330-0FD5-A411EF10B4EE}"/>
              </a:ext>
            </a:extLst>
          </p:cNvPr>
          <p:cNvCxnSpPr>
            <a:cxnSpLocks/>
            <a:stCxn id="9" idx="3"/>
            <a:endCxn id="19" idx="1"/>
          </p:cNvCxnSpPr>
          <p:nvPr/>
        </p:nvCxnSpPr>
        <p:spPr>
          <a:xfrm>
            <a:off x="6841958" y="3049985"/>
            <a:ext cx="1049755" cy="14154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473D8DC-43DD-BC13-757D-162FF82E6DA9}"/>
              </a:ext>
            </a:extLst>
          </p:cNvPr>
          <p:cNvCxnSpPr>
            <a:cxnSpLocks/>
            <a:stCxn id="24" idx="0"/>
            <a:endCxn id="21" idx="2"/>
          </p:cNvCxnSpPr>
          <p:nvPr/>
        </p:nvCxnSpPr>
        <p:spPr>
          <a:xfrm flipV="1">
            <a:off x="6172200" y="5029200"/>
            <a:ext cx="0" cy="313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57CE199-AA69-D33C-AE38-10015369920F}"/>
              </a:ext>
            </a:extLst>
          </p:cNvPr>
          <p:cNvSpPr txBox="1"/>
          <p:nvPr/>
        </p:nvSpPr>
        <p:spPr>
          <a:xfrm>
            <a:off x="4035593" y="1925282"/>
            <a:ext cx="1371600"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GPIO</a:t>
            </a:r>
          </a:p>
        </p:txBody>
      </p:sp>
      <p:sp>
        <p:nvSpPr>
          <p:cNvPr id="48" name="TextBox 47">
            <a:extLst>
              <a:ext uri="{FF2B5EF4-FFF2-40B4-BE49-F238E27FC236}">
                <a16:creationId xmlns:a16="http://schemas.microsoft.com/office/drawing/2014/main" id="{E116ABE7-9614-1FD2-1490-1AF5BD99417F}"/>
              </a:ext>
            </a:extLst>
          </p:cNvPr>
          <p:cNvSpPr txBox="1"/>
          <p:nvPr/>
        </p:nvSpPr>
        <p:spPr>
          <a:xfrm>
            <a:off x="4048626" y="3624776"/>
            <a:ext cx="1371600" cy="646331"/>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ADC</a:t>
            </a:r>
          </a:p>
          <a:p>
            <a:pPr algn="ctr"/>
            <a:r>
              <a:rPr lang="en-US">
                <a:latin typeface="Times New Roman" panose="02020603050405020304" pitchFamily="18" charset="0"/>
                <a:cs typeface="Times New Roman" panose="02020603050405020304" pitchFamily="18" charset="0"/>
              </a:rPr>
              <a:t>DMA</a:t>
            </a:r>
          </a:p>
        </p:txBody>
      </p:sp>
      <p:sp>
        <p:nvSpPr>
          <p:cNvPr id="49" name="TextBox 48">
            <a:extLst>
              <a:ext uri="{FF2B5EF4-FFF2-40B4-BE49-F238E27FC236}">
                <a16:creationId xmlns:a16="http://schemas.microsoft.com/office/drawing/2014/main" id="{DF169329-8E6F-BB30-D269-585BEF4CBB2B}"/>
              </a:ext>
            </a:extLst>
          </p:cNvPr>
          <p:cNvSpPr txBox="1"/>
          <p:nvPr/>
        </p:nvSpPr>
        <p:spPr>
          <a:xfrm>
            <a:off x="6380747" y="2006600"/>
            <a:ext cx="1371600"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PWM</a:t>
            </a:r>
          </a:p>
        </p:txBody>
      </p:sp>
      <p:sp>
        <p:nvSpPr>
          <p:cNvPr id="50" name="TextBox 49">
            <a:extLst>
              <a:ext uri="{FF2B5EF4-FFF2-40B4-BE49-F238E27FC236}">
                <a16:creationId xmlns:a16="http://schemas.microsoft.com/office/drawing/2014/main" id="{A62B8901-2EED-2298-53EF-C0E92C994C43}"/>
              </a:ext>
            </a:extLst>
          </p:cNvPr>
          <p:cNvSpPr txBox="1"/>
          <p:nvPr/>
        </p:nvSpPr>
        <p:spPr>
          <a:xfrm>
            <a:off x="6732671" y="2700915"/>
            <a:ext cx="1371600"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UART</a:t>
            </a:r>
          </a:p>
        </p:txBody>
      </p:sp>
      <p:sp>
        <p:nvSpPr>
          <p:cNvPr id="51" name="TextBox 50">
            <a:extLst>
              <a:ext uri="{FF2B5EF4-FFF2-40B4-BE49-F238E27FC236}">
                <a16:creationId xmlns:a16="http://schemas.microsoft.com/office/drawing/2014/main" id="{4C2D7AE9-FDA6-A3BE-9A8B-BECBF58338DD}"/>
              </a:ext>
            </a:extLst>
          </p:cNvPr>
          <p:cNvSpPr txBox="1"/>
          <p:nvPr/>
        </p:nvSpPr>
        <p:spPr>
          <a:xfrm>
            <a:off x="6491038" y="3778564"/>
            <a:ext cx="1371600"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I2C</a:t>
            </a:r>
          </a:p>
        </p:txBody>
      </p:sp>
      <p:sp>
        <p:nvSpPr>
          <p:cNvPr id="54" name="Rectangle: Rounded Corners 53">
            <a:extLst>
              <a:ext uri="{FF2B5EF4-FFF2-40B4-BE49-F238E27FC236}">
                <a16:creationId xmlns:a16="http://schemas.microsoft.com/office/drawing/2014/main" id="{5566517E-F889-CCE0-2FCE-86F367E8DC1C}"/>
              </a:ext>
            </a:extLst>
          </p:cNvPr>
          <p:cNvSpPr/>
          <p:nvPr/>
        </p:nvSpPr>
        <p:spPr>
          <a:xfrm>
            <a:off x="2130593" y="2605248"/>
            <a:ext cx="1905000" cy="83125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34AD15F3-28CC-4C9A-CD4B-B44CDB706B15}"/>
              </a:ext>
            </a:extLst>
          </p:cNvPr>
          <p:cNvSpPr txBox="1"/>
          <p:nvPr/>
        </p:nvSpPr>
        <p:spPr>
          <a:xfrm>
            <a:off x="2404312" y="2775066"/>
            <a:ext cx="1371600"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Nút nhấn</a:t>
            </a:r>
          </a:p>
        </p:txBody>
      </p:sp>
      <p:cxnSp>
        <p:nvCxnSpPr>
          <p:cNvPr id="56" name="Straight Arrow Connector 55">
            <a:extLst>
              <a:ext uri="{FF2B5EF4-FFF2-40B4-BE49-F238E27FC236}">
                <a16:creationId xmlns:a16="http://schemas.microsoft.com/office/drawing/2014/main" id="{70B55D22-27AF-C1CB-521D-86914CA0DBAD}"/>
              </a:ext>
            </a:extLst>
          </p:cNvPr>
          <p:cNvCxnSpPr>
            <a:cxnSpLocks/>
            <a:stCxn id="54" idx="3"/>
            <a:endCxn id="9" idx="1"/>
          </p:cNvCxnSpPr>
          <p:nvPr/>
        </p:nvCxnSpPr>
        <p:spPr>
          <a:xfrm>
            <a:off x="4035593" y="3020873"/>
            <a:ext cx="901365" cy="291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52F5ADC-26F5-161E-02AB-42D3026A1EA6}"/>
              </a:ext>
            </a:extLst>
          </p:cNvPr>
          <p:cNvSpPr txBox="1"/>
          <p:nvPr/>
        </p:nvSpPr>
        <p:spPr>
          <a:xfrm>
            <a:off x="3784934" y="2720399"/>
            <a:ext cx="1371600"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GPIO</a:t>
            </a:r>
          </a:p>
        </p:txBody>
      </p:sp>
    </p:spTree>
    <p:extLst>
      <p:ext uri="{BB962C8B-B14F-4D97-AF65-F5344CB8AC3E}">
        <p14:creationId xmlns:p14="http://schemas.microsoft.com/office/powerpoint/2010/main" val="3283087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8" y="194818"/>
            <a:ext cx="6342762" cy="505267"/>
          </a:xfrm>
          <a:prstGeom prst="rect">
            <a:avLst/>
          </a:prstGeom>
        </p:spPr>
        <p:txBody>
          <a:bodyPr vert="horz" wrap="square" lIns="0" tIns="12700" rIns="0" bIns="0" rtlCol="0">
            <a:spAutoFit/>
          </a:bodyPr>
          <a:lstStyle/>
          <a:p>
            <a:pPr marL="4328160">
              <a:lnSpc>
                <a:spcPct val="100000"/>
              </a:lnSpc>
              <a:spcBef>
                <a:spcPts val="100"/>
              </a:spcBef>
            </a:pPr>
            <a:r>
              <a:rPr lang="en-US" spc="-80"/>
              <a:t>Nội dung</a:t>
            </a:r>
            <a:endParaRPr spc="-100" dirty="0"/>
          </a:p>
        </p:txBody>
      </p:sp>
      <p:sp>
        <p:nvSpPr>
          <p:cNvPr id="4" name="object 4"/>
          <p:cNvSpPr txBox="1"/>
          <p:nvPr/>
        </p:nvSpPr>
        <p:spPr>
          <a:xfrm>
            <a:off x="5574538" y="1266824"/>
            <a:ext cx="6018783" cy="452120"/>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sz="2800" b="1" spc="-254">
                <a:solidFill>
                  <a:srgbClr val="BEBEBE"/>
                </a:solidFill>
                <a:latin typeface="Tahoma"/>
                <a:cs typeface="Tahoma"/>
              </a:rPr>
              <a:t>1</a:t>
            </a:r>
            <a:r>
              <a:rPr sz="2800" b="1" spc="-125">
                <a:solidFill>
                  <a:srgbClr val="BEBEBE"/>
                </a:solidFill>
                <a:latin typeface="Tahoma"/>
                <a:cs typeface="Tahoma"/>
              </a:rPr>
              <a:t>.</a:t>
            </a:r>
            <a:r>
              <a:rPr lang="en-US" sz="2800" b="1" spc="-125">
                <a:solidFill>
                  <a:srgbClr val="BEBEBE"/>
                </a:solidFill>
                <a:latin typeface="Tahoma"/>
                <a:cs typeface="Tahoma"/>
              </a:rPr>
              <a:t>  Tổng quan yêu cầu, mục tiêu</a:t>
            </a:r>
            <a:r>
              <a:rPr sz="2800" b="1">
                <a:solidFill>
                  <a:srgbClr val="BEBEBE"/>
                </a:solidFill>
                <a:latin typeface="Tahoma"/>
                <a:cs typeface="Tahoma"/>
              </a:rPr>
              <a:t>	</a:t>
            </a:r>
            <a:endParaRPr sz="2800">
              <a:latin typeface="Tahoma"/>
              <a:cs typeface="Tahoma"/>
            </a:endParaRPr>
          </a:p>
        </p:txBody>
      </p:sp>
      <p:sp>
        <p:nvSpPr>
          <p:cNvPr id="5" name="object 5"/>
          <p:cNvSpPr txBox="1"/>
          <p:nvPr/>
        </p:nvSpPr>
        <p:spPr>
          <a:xfrm>
            <a:off x="5552338" y="2362200"/>
            <a:ext cx="5572862" cy="443070"/>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sz="2800" b="1" spc="-190" dirty="0">
                <a:latin typeface="Tahoma"/>
                <a:cs typeface="Tahoma"/>
              </a:rPr>
              <a:t>2.</a:t>
            </a:r>
            <a:r>
              <a:rPr sz="2800" b="1" spc="-190">
                <a:latin typeface="Tahoma"/>
                <a:cs typeface="Tahoma"/>
              </a:rPr>
              <a:t>	</a:t>
            </a:r>
            <a:r>
              <a:rPr lang="en-US" sz="2800" b="1" spc="-120">
                <a:latin typeface="Tahoma"/>
                <a:cs typeface="Tahoma"/>
              </a:rPr>
              <a:t>Phần cứng hệ thống</a:t>
            </a:r>
            <a:endParaRPr sz="2800">
              <a:latin typeface="Tahoma"/>
              <a:cs typeface="Tahoma"/>
            </a:endParaRPr>
          </a:p>
        </p:txBody>
      </p:sp>
      <p:sp>
        <p:nvSpPr>
          <p:cNvPr id="6" name="object 6"/>
          <p:cNvSpPr txBox="1"/>
          <p:nvPr/>
        </p:nvSpPr>
        <p:spPr>
          <a:xfrm>
            <a:off x="5574538" y="3449828"/>
            <a:ext cx="5572862" cy="2397451"/>
          </a:xfrm>
          <a:prstGeom prst="rect">
            <a:avLst/>
          </a:prstGeom>
        </p:spPr>
        <p:txBody>
          <a:bodyPr vert="horz" wrap="square" lIns="0" tIns="12065" rIns="0" bIns="0" rtlCol="0">
            <a:spAutoFit/>
          </a:bodyPr>
          <a:lstStyle/>
          <a:p>
            <a:pPr marL="527685" indent="-515620">
              <a:lnSpc>
                <a:spcPct val="100000"/>
              </a:lnSpc>
              <a:spcBef>
                <a:spcPts val="95"/>
              </a:spcBef>
              <a:buAutoNum type="arabicPeriod" startAt="3"/>
              <a:tabLst>
                <a:tab pos="527685" algn="l"/>
                <a:tab pos="528320" algn="l"/>
              </a:tabLst>
            </a:pPr>
            <a:r>
              <a:rPr lang="en-US" sz="2800" b="1" spc="-114">
                <a:solidFill>
                  <a:srgbClr val="BEBEBE"/>
                </a:solidFill>
                <a:latin typeface="Tahoma"/>
                <a:cs typeface="Tahoma"/>
              </a:rPr>
              <a:t>Phần mềm hệ thống</a:t>
            </a:r>
            <a:endParaRPr sz="2800">
              <a:latin typeface="Tahoma"/>
              <a:cs typeface="Tahoma"/>
            </a:endParaRPr>
          </a:p>
          <a:p>
            <a:pPr>
              <a:lnSpc>
                <a:spcPct val="100000"/>
              </a:lnSpc>
              <a:spcBef>
                <a:spcPts val="40"/>
              </a:spcBef>
              <a:buClr>
                <a:srgbClr val="BEBEBE"/>
              </a:buClr>
              <a:buFont typeface="Tahoma"/>
              <a:buAutoNum type="arabicPeriod" startAt="3"/>
            </a:pPr>
            <a:endParaRPr sz="4300">
              <a:latin typeface="Tahoma"/>
              <a:cs typeface="Tahoma"/>
            </a:endParaRPr>
          </a:p>
          <a:p>
            <a:pPr marL="527685" indent="-515620">
              <a:lnSpc>
                <a:spcPct val="100000"/>
              </a:lnSpc>
              <a:buAutoNum type="arabicPeriod" startAt="3"/>
              <a:tabLst>
                <a:tab pos="527685" algn="l"/>
                <a:tab pos="528320" algn="l"/>
              </a:tabLst>
            </a:pPr>
            <a:r>
              <a:rPr lang="en-US" sz="2800" b="1" spc="-70">
                <a:solidFill>
                  <a:srgbClr val="BEBEBE"/>
                </a:solidFill>
                <a:latin typeface="Tahoma"/>
                <a:cs typeface="Tahoma"/>
              </a:rPr>
              <a:t>Kết quả đạt được</a:t>
            </a:r>
          </a:p>
          <a:p>
            <a:pPr marL="527685" indent="-515620">
              <a:lnSpc>
                <a:spcPct val="100000"/>
              </a:lnSpc>
              <a:buAutoNum type="arabicPeriod" startAt="3"/>
              <a:tabLst>
                <a:tab pos="527685" algn="l"/>
                <a:tab pos="528320" algn="l"/>
              </a:tabLst>
            </a:pPr>
            <a:endParaRPr lang="en-US" sz="2800" b="1" spc="-70">
              <a:solidFill>
                <a:srgbClr val="BEBEBE"/>
              </a:solidFill>
              <a:latin typeface="Tahoma"/>
              <a:cs typeface="Tahoma"/>
            </a:endParaRPr>
          </a:p>
          <a:p>
            <a:pPr marL="527685" indent="-515620">
              <a:lnSpc>
                <a:spcPct val="100000"/>
              </a:lnSpc>
              <a:buAutoNum type="arabicPeriod" startAt="3"/>
              <a:tabLst>
                <a:tab pos="527685" algn="l"/>
                <a:tab pos="528320" algn="l"/>
              </a:tabLst>
            </a:pPr>
            <a:r>
              <a:rPr lang="en-US" sz="2800" b="1" spc="-70">
                <a:solidFill>
                  <a:srgbClr val="BEBEBE"/>
                </a:solidFill>
                <a:latin typeface="Tahoma"/>
                <a:cs typeface="Tahoma"/>
              </a:rPr>
              <a:t>Kết luận</a:t>
            </a:r>
            <a:endParaRPr sz="2800">
              <a:latin typeface="Tahoma"/>
              <a:cs typeface="Tahoma"/>
            </a:endParaRPr>
          </a:p>
        </p:txBody>
      </p:sp>
      <p:sp>
        <p:nvSpPr>
          <p:cNvPr id="31" name="object 31"/>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6</a:t>
            </a:fld>
            <a:endParaRPr spc="-7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Giới thiệu phần cứng</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7C953F49-5F04-469E-9F36-F2111BE69C32}"/>
              </a:ext>
            </a:extLst>
          </p:cNvPr>
          <p:cNvSpPr txBox="1"/>
          <p:nvPr/>
        </p:nvSpPr>
        <p:spPr>
          <a:xfrm>
            <a:off x="338736" y="990600"/>
            <a:ext cx="3776064" cy="461665"/>
          </a:xfrm>
          <a:prstGeom prst="rect">
            <a:avLst/>
          </a:prstGeom>
          <a:noFill/>
        </p:spPr>
        <p:txBody>
          <a:bodyPr wrap="square" rtlCol="0">
            <a:spAutoFit/>
          </a:bodyPr>
          <a:lstStyle/>
          <a:p>
            <a:pPr marL="285750" indent="-285750">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Khối MCU</a:t>
            </a:r>
          </a:p>
        </p:txBody>
      </p:sp>
      <p:sp>
        <p:nvSpPr>
          <p:cNvPr id="9" name="TextBox 8">
            <a:extLst>
              <a:ext uri="{FF2B5EF4-FFF2-40B4-BE49-F238E27FC236}">
                <a16:creationId xmlns:a16="http://schemas.microsoft.com/office/drawing/2014/main" id="{43B891BD-52BC-43AC-8E21-F2A8148B1244}"/>
              </a:ext>
            </a:extLst>
          </p:cNvPr>
          <p:cNvSpPr txBox="1"/>
          <p:nvPr/>
        </p:nvSpPr>
        <p:spPr>
          <a:xfrm>
            <a:off x="542290" y="1716348"/>
            <a:ext cx="4563110" cy="3416320"/>
          </a:xfrm>
          <a:prstGeom prst="rect">
            <a:avLst/>
          </a:prstGeom>
          <a:noFill/>
        </p:spPr>
        <p:txBody>
          <a:bodyPr wrap="square">
            <a:spAutoFit/>
          </a:bodyPr>
          <a:lstStyle/>
          <a:p>
            <a:pPr algn="just"/>
            <a:r>
              <a:rPr lang="vi-VN" sz="2400">
                <a:latin typeface="+mj-lt"/>
              </a:rPr>
              <a:t>STM32</a:t>
            </a:r>
            <a:r>
              <a:rPr lang="en-US" sz="2400">
                <a:latin typeface="Times New Roman" panose="02020603050405020304" pitchFamily="18" charset="0"/>
                <a:cs typeface="Times New Roman" panose="02020603050405020304" pitchFamily="18" charset="0"/>
              </a:rPr>
              <a:t>F103C8T6:</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Lõi Arm Cotex M3</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37 chân IO</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20KB RAM</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Vin = 2-3.6V</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Vout = 3.3V</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2 ADC 12 bit</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3 UART</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16 chân PWM</a:t>
            </a:r>
            <a:endParaRPr lang="en-US" sz="2400">
              <a:latin typeface="+mj-lt"/>
            </a:endParaRPr>
          </a:p>
        </p:txBody>
      </p:sp>
      <p:sp>
        <p:nvSpPr>
          <p:cNvPr id="11" name="TextBox 10">
            <a:extLst>
              <a:ext uri="{FF2B5EF4-FFF2-40B4-BE49-F238E27FC236}">
                <a16:creationId xmlns:a16="http://schemas.microsoft.com/office/drawing/2014/main" id="{FCA194BA-ECDB-48AD-B7F8-085ABD7EB7B5}"/>
              </a:ext>
            </a:extLst>
          </p:cNvPr>
          <p:cNvSpPr txBox="1"/>
          <p:nvPr/>
        </p:nvSpPr>
        <p:spPr>
          <a:xfrm>
            <a:off x="7010400" y="5458047"/>
            <a:ext cx="6096000" cy="400110"/>
          </a:xfrm>
          <a:prstGeom prst="rect">
            <a:avLst/>
          </a:prstGeom>
          <a:noFill/>
        </p:spPr>
        <p:txBody>
          <a:bodyPr wrap="square">
            <a:spAutoFit/>
          </a:bodyPr>
          <a:lstStyle/>
          <a:p>
            <a:r>
              <a:rPr lang="en-US" sz="2000" i="1">
                <a:effectLst/>
                <a:latin typeface="Times New Roman" panose="02020603050405020304" pitchFamily="18" charset="0"/>
                <a:ea typeface="Calibri" panose="020F0502020204030204" pitchFamily="34" charset="0"/>
                <a:cs typeface="Times New Roman" panose="02020603050405020304" pitchFamily="18" charset="0"/>
              </a:rPr>
              <a:t> </a:t>
            </a:r>
            <a:r>
              <a:rPr lang="en-US" sz="2000" i="1">
                <a:latin typeface="Times New Roman" panose="02020603050405020304" pitchFamily="18" charset="0"/>
                <a:ea typeface="Calibri" panose="020F0502020204030204" pitchFamily="34" charset="0"/>
                <a:cs typeface="Times New Roman" panose="02020603050405020304" pitchFamily="18" charset="0"/>
              </a:rPr>
              <a:t>Kit</a:t>
            </a:r>
            <a:r>
              <a:rPr lang="en-US" sz="2000" i="1">
                <a:effectLst/>
                <a:latin typeface="Times New Roman" panose="02020603050405020304" pitchFamily="18" charset="0"/>
                <a:ea typeface="Calibri" panose="020F0502020204030204" pitchFamily="34" charset="0"/>
                <a:cs typeface="Times New Roman" panose="02020603050405020304" pitchFamily="18" charset="0"/>
              </a:rPr>
              <a:t> STM32F103C8T6</a:t>
            </a:r>
            <a:endParaRPr lang="en-US" sz="2000" i="1">
              <a:latin typeface="Times New Roman" panose="02020603050405020304" pitchFamily="18" charset="0"/>
              <a:cs typeface="Times New Roman" panose="02020603050405020304" pitchFamily="18" charset="0"/>
            </a:endParaRPr>
          </a:p>
        </p:txBody>
      </p:sp>
      <p:pic>
        <p:nvPicPr>
          <p:cNvPr id="1026" name="Picture 2" descr="Bo mạch vi điều khiển STM32F103C8T6 blue-pill | Mecsu.vn">
            <a:extLst>
              <a:ext uri="{FF2B5EF4-FFF2-40B4-BE49-F238E27FC236}">
                <a16:creationId xmlns:a16="http://schemas.microsoft.com/office/drawing/2014/main" id="{C9B21B4F-996F-FCAE-93ED-B9607F832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018279"/>
            <a:ext cx="5707576" cy="380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825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Giới thiệu phần cứng</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5" name="Picture 4" descr="LCD 1602 kèm module I2C màu xanh lá">
            <a:extLst>
              <a:ext uri="{FF2B5EF4-FFF2-40B4-BE49-F238E27FC236}">
                <a16:creationId xmlns:a16="http://schemas.microsoft.com/office/drawing/2014/main" id="{6FA778BB-C15C-55F3-3FAA-C7D6D994AB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362" y="1280894"/>
            <a:ext cx="3154780" cy="1334593"/>
          </a:xfrm>
          <a:prstGeom prst="rect">
            <a:avLst/>
          </a:prstGeom>
          <a:noFill/>
          <a:ln>
            <a:noFill/>
          </a:ln>
        </p:spPr>
      </p:pic>
      <p:pic>
        <p:nvPicPr>
          <p:cNvPr id="6" name="Picture 5">
            <a:extLst>
              <a:ext uri="{FF2B5EF4-FFF2-40B4-BE49-F238E27FC236}">
                <a16:creationId xmlns:a16="http://schemas.microsoft.com/office/drawing/2014/main" id="{F7FDBF43-0A26-909A-D996-57FB83862CBC}"/>
              </a:ext>
            </a:extLst>
          </p:cNvPr>
          <p:cNvPicPr>
            <a:picLocks noChangeAspect="1"/>
          </p:cNvPicPr>
          <p:nvPr/>
        </p:nvPicPr>
        <p:blipFill>
          <a:blip r:embed="rId4"/>
          <a:stretch>
            <a:fillRect/>
          </a:stretch>
        </p:blipFill>
        <p:spPr>
          <a:xfrm>
            <a:off x="4797440" y="1148480"/>
            <a:ext cx="2106253" cy="1527458"/>
          </a:xfrm>
          <a:prstGeom prst="rect">
            <a:avLst/>
          </a:prstGeom>
        </p:spPr>
      </p:pic>
      <p:sp>
        <p:nvSpPr>
          <p:cNvPr id="8" name="Plus Sign 7">
            <a:extLst>
              <a:ext uri="{FF2B5EF4-FFF2-40B4-BE49-F238E27FC236}">
                <a16:creationId xmlns:a16="http://schemas.microsoft.com/office/drawing/2014/main" id="{4037F559-126E-3D07-ECD0-69351B770B2C}"/>
              </a:ext>
            </a:extLst>
          </p:cNvPr>
          <p:cNvSpPr/>
          <p:nvPr/>
        </p:nvSpPr>
        <p:spPr>
          <a:xfrm>
            <a:off x="3886276" y="1620693"/>
            <a:ext cx="712030" cy="654993"/>
          </a:xfrm>
          <a:prstGeom prst="mathPlus">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TextBox 7">
            <a:extLst>
              <a:ext uri="{FF2B5EF4-FFF2-40B4-BE49-F238E27FC236}">
                <a16:creationId xmlns:a16="http://schemas.microsoft.com/office/drawing/2014/main" id="{8B299EB2-E5D5-9520-C362-D2D31734D2D2}"/>
              </a:ext>
            </a:extLst>
          </p:cNvPr>
          <p:cNvSpPr txBox="1"/>
          <p:nvPr/>
        </p:nvSpPr>
        <p:spPr>
          <a:xfrm>
            <a:off x="1246260" y="2679075"/>
            <a:ext cx="21013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latin typeface="Times New Roman" panose="02020603050405020304" pitchFamily="18" charset="0"/>
                <a:cs typeface="Times New Roman" panose="02020603050405020304" pitchFamily="18" charset="0"/>
              </a:rPr>
              <a:t>Màn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LCD 1602</a:t>
            </a:r>
          </a:p>
        </p:txBody>
      </p:sp>
      <p:sp>
        <p:nvSpPr>
          <p:cNvPr id="12" name="TextBox 8">
            <a:extLst>
              <a:ext uri="{FF2B5EF4-FFF2-40B4-BE49-F238E27FC236}">
                <a16:creationId xmlns:a16="http://schemas.microsoft.com/office/drawing/2014/main" id="{0FD69D4C-3032-3A96-1521-D804690858D5}"/>
              </a:ext>
            </a:extLst>
          </p:cNvPr>
          <p:cNvSpPr txBox="1"/>
          <p:nvPr/>
        </p:nvSpPr>
        <p:spPr>
          <a:xfrm>
            <a:off x="5569381" y="2679075"/>
            <a:ext cx="133431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Module I2C</a:t>
            </a:r>
          </a:p>
        </p:txBody>
      </p:sp>
      <p:pic>
        <p:nvPicPr>
          <p:cNvPr id="1026" name="Picture 2" descr="Module Chuyển Đổi USB To COM CH340">
            <a:extLst>
              <a:ext uri="{FF2B5EF4-FFF2-40B4-BE49-F238E27FC236}">
                <a16:creationId xmlns:a16="http://schemas.microsoft.com/office/drawing/2014/main" id="{09E171CB-B084-324A-EC3F-65A59DDD2C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61" b="17846"/>
          <a:stretch/>
        </p:blipFill>
        <p:spPr bwMode="auto">
          <a:xfrm>
            <a:off x="782961" y="3454144"/>
            <a:ext cx="3154780" cy="212296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8">
            <a:extLst>
              <a:ext uri="{FF2B5EF4-FFF2-40B4-BE49-F238E27FC236}">
                <a16:creationId xmlns:a16="http://schemas.microsoft.com/office/drawing/2014/main" id="{8C549DFE-B051-3284-70DD-C81E01613C72}"/>
              </a:ext>
            </a:extLst>
          </p:cNvPr>
          <p:cNvSpPr txBox="1"/>
          <p:nvPr/>
        </p:nvSpPr>
        <p:spPr>
          <a:xfrm>
            <a:off x="1693195" y="5392440"/>
            <a:ext cx="133431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CH340</a:t>
            </a:r>
            <a:endParaRPr lang="en-US"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19B31E9E-78F6-51BF-5FEE-A4B40E6FDD0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66759" y="1025739"/>
            <a:ext cx="2491628" cy="1977832"/>
          </a:xfrm>
          <a:prstGeom prst="rect">
            <a:avLst/>
          </a:prstGeom>
          <a:noFill/>
          <a:ln>
            <a:noFill/>
          </a:ln>
        </p:spPr>
      </p:pic>
      <p:sp>
        <p:nvSpPr>
          <p:cNvPr id="19" name="TextBox 8">
            <a:extLst>
              <a:ext uri="{FF2B5EF4-FFF2-40B4-BE49-F238E27FC236}">
                <a16:creationId xmlns:a16="http://schemas.microsoft.com/office/drawing/2014/main" id="{232AC572-13B9-B8D3-B372-515F0E48FF08}"/>
              </a:ext>
            </a:extLst>
          </p:cNvPr>
          <p:cNvSpPr txBox="1"/>
          <p:nvPr/>
        </p:nvSpPr>
        <p:spPr>
          <a:xfrm>
            <a:off x="8304432" y="2724634"/>
            <a:ext cx="133431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DHT22</a:t>
            </a:r>
            <a:endParaRPr lang="en-US" dirty="0">
              <a:latin typeface="Times New Roman" panose="02020603050405020304" pitchFamily="18" charset="0"/>
              <a:cs typeface="Times New Roman" panose="02020603050405020304" pitchFamily="18" charset="0"/>
            </a:endParaRPr>
          </a:p>
        </p:txBody>
      </p:sp>
      <p:pic>
        <p:nvPicPr>
          <p:cNvPr id="1028" name="Picture 4" descr="HOT-5 con Quang trở cảm biến ánh sáng | Lazada.vn">
            <a:extLst>
              <a:ext uri="{FF2B5EF4-FFF2-40B4-BE49-F238E27FC236}">
                <a16:creationId xmlns:a16="http://schemas.microsoft.com/office/drawing/2014/main" id="{39EC38BC-5191-753D-FA6A-DB95EF0D7E4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36769" y="3400372"/>
            <a:ext cx="1966924" cy="196692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8">
            <a:extLst>
              <a:ext uri="{FF2B5EF4-FFF2-40B4-BE49-F238E27FC236}">
                <a16:creationId xmlns:a16="http://schemas.microsoft.com/office/drawing/2014/main" id="{99D2F5AF-9227-3B77-62C2-419583C6F481}"/>
              </a:ext>
            </a:extLst>
          </p:cNvPr>
          <p:cNvSpPr txBox="1"/>
          <p:nvPr/>
        </p:nvSpPr>
        <p:spPr>
          <a:xfrm>
            <a:off x="5041554" y="5353939"/>
            <a:ext cx="133431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Quang trở</a:t>
            </a:r>
            <a:endParaRPr lang="en-US" dirty="0">
              <a:latin typeface="Times New Roman" panose="02020603050405020304" pitchFamily="18" charset="0"/>
              <a:cs typeface="Times New Roman" panose="02020603050405020304" pitchFamily="18" charset="0"/>
            </a:endParaRPr>
          </a:p>
        </p:txBody>
      </p:sp>
      <p:sp>
        <p:nvSpPr>
          <p:cNvPr id="21" name="TextBox 8">
            <a:extLst>
              <a:ext uri="{FF2B5EF4-FFF2-40B4-BE49-F238E27FC236}">
                <a16:creationId xmlns:a16="http://schemas.microsoft.com/office/drawing/2014/main" id="{873976AA-C6DF-C265-B0A0-67FE2A91668C}"/>
              </a:ext>
            </a:extLst>
          </p:cNvPr>
          <p:cNvSpPr txBox="1"/>
          <p:nvPr/>
        </p:nvSpPr>
        <p:spPr>
          <a:xfrm>
            <a:off x="8117928" y="5420195"/>
            <a:ext cx="133431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Biến trở</a:t>
            </a:r>
            <a:endParaRPr lang="en-US" dirty="0">
              <a:latin typeface="Times New Roman" panose="02020603050405020304" pitchFamily="18" charset="0"/>
              <a:cs typeface="Times New Roman" panose="02020603050405020304" pitchFamily="18" charset="0"/>
            </a:endParaRPr>
          </a:p>
        </p:txBody>
      </p:sp>
      <p:pic>
        <p:nvPicPr>
          <p:cNvPr id="1030" name="Picture 6" descr="Biến trở Volume 10K 3 chân">
            <a:extLst>
              <a:ext uri="{FF2B5EF4-FFF2-40B4-BE49-F238E27FC236}">
                <a16:creationId xmlns:a16="http://schemas.microsoft.com/office/drawing/2014/main" id="{0A5D5E34-5AE6-1DD7-EAC1-F3260F07DBD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1446" b="20965"/>
          <a:stretch/>
        </p:blipFill>
        <p:spPr bwMode="auto">
          <a:xfrm>
            <a:off x="7366759" y="3546186"/>
            <a:ext cx="2550885" cy="17241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d 3MM Xanh Lá Đục (10c) | cafelinhkien.com">
            <a:extLst>
              <a:ext uri="{FF2B5EF4-FFF2-40B4-BE49-F238E27FC236}">
                <a16:creationId xmlns:a16="http://schemas.microsoft.com/office/drawing/2014/main" id="{9FA048BB-6A31-5D99-AE33-BA9735C70CA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86513" y="3840385"/>
            <a:ext cx="1579810" cy="15798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Động Cơ Mini 5V">
            <a:extLst>
              <a:ext uri="{FF2B5EF4-FFF2-40B4-BE49-F238E27FC236}">
                <a16:creationId xmlns:a16="http://schemas.microsoft.com/office/drawing/2014/main" id="{8F799E73-C9C8-3870-0E6B-E300EFBCDE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04089" y="116983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8">
            <a:extLst>
              <a:ext uri="{FF2B5EF4-FFF2-40B4-BE49-F238E27FC236}">
                <a16:creationId xmlns:a16="http://schemas.microsoft.com/office/drawing/2014/main" id="{AD5D1A8E-FB6F-2558-A032-45DDEC6DF048}"/>
              </a:ext>
            </a:extLst>
          </p:cNvPr>
          <p:cNvSpPr txBox="1"/>
          <p:nvPr/>
        </p:nvSpPr>
        <p:spPr>
          <a:xfrm>
            <a:off x="10576417" y="2724634"/>
            <a:ext cx="133431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Motor</a:t>
            </a:r>
            <a:endParaRPr lang="en-US" dirty="0">
              <a:latin typeface="Times New Roman" panose="02020603050405020304" pitchFamily="18" charset="0"/>
              <a:cs typeface="Times New Roman" panose="02020603050405020304" pitchFamily="18" charset="0"/>
            </a:endParaRPr>
          </a:p>
        </p:txBody>
      </p:sp>
      <p:sp>
        <p:nvSpPr>
          <p:cNvPr id="23" name="TextBox 8">
            <a:extLst>
              <a:ext uri="{FF2B5EF4-FFF2-40B4-BE49-F238E27FC236}">
                <a16:creationId xmlns:a16="http://schemas.microsoft.com/office/drawing/2014/main" id="{88FB251A-F5A8-1470-7D86-7F92AA6B595E}"/>
              </a:ext>
            </a:extLst>
          </p:cNvPr>
          <p:cNvSpPr txBox="1"/>
          <p:nvPr/>
        </p:nvSpPr>
        <p:spPr>
          <a:xfrm>
            <a:off x="10252278" y="5402537"/>
            <a:ext cx="167304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Led chiếu sáng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8637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8" y="194818"/>
            <a:ext cx="6876162" cy="505267"/>
          </a:xfrm>
          <a:prstGeom prst="rect">
            <a:avLst/>
          </a:prstGeom>
        </p:spPr>
        <p:txBody>
          <a:bodyPr vert="horz" wrap="square" lIns="0" tIns="12700" rIns="0" bIns="0" rtlCol="0">
            <a:spAutoFit/>
          </a:bodyPr>
          <a:lstStyle/>
          <a:p>
            <a:pPr marL="4328160">
              <a:lnSpc>
                <a:spcPct val="100000"/>
              </a:lnSpc>
              <a:spcBef>
                <a:spcPts val="100"/>
              </a:spcBef>
            </a:pPr>
            <a:r>
              <a:rPr lang="en-US" spc="-80"/>
              <a:t>Nội dung</a:t>
            </a:r>
            <a:endParaRPr spc="-100" dirty="0"/>
          </a:p>
        </p:txBody>
      </p:sp>
      <p:sp>
        <p:nvSpPr>
          <p:cNvPr id="4" name="object 4"/>
          <p:cNvSpPr txBox="1"/>
          <p:nvPr/>
        </p:nvSpPr>
        <p:spPr>
          <a:xfrm>
            <a:off x="5574537" y="1266824"/>
            <a:ext cx="6018783" cy="1535677"/>
          </a:xfrm>
          <a:prstGeom prst="rect">
            <a:avLst/>
          </a:prstGeom>
        </p:spPr>
        <p:txBody>
          <a:bodyPr vert="horz" wrap="square" lIns="0" tIns="12065" rIns="0" bIns="0" rtlCol="0">
            <a:spAutoFit/>
          </a:bodyPr>
          <a:lstStyle/>
          <a:p>
            <a:pPr marL="527685" indent="-515620">
              <a:lnSpc>
                <a:spcPct val="100000"/>
              </a:lnSpc>
              <a:spcBef>
                <a:spcPts val="95"/>
              </a:spcBef>
              <a:buAutoNum type="arabicPeriod"/>
              <a:tabLst>
                <a:tab pos="527685" algn="l"/>
                <a:tab pos="528320" algn="l"/>
              </a:tabLst>
            </a:pPr>
            <a:r>
              <a:rPr lang="en-US" sz="2800" b="1" spc="-175">
                <a:solidFill>
                  <a:srgbClr val="BEBEBE"/>
                </a:solidFill>
                <a:latin typeface="Tahoma"/>
                <a:cs typeface="Tahoma"/>
              </a:rPr>
              <a:t>Tổng quan yêu cầu, mục tiêu</a:t>
            </a:r>
            <a:endParaRPr sz="2800">
              <a:latin typeface="Tahoma"/>
              <a:cs typeface="Tahoma"/>
            </a:endParaRPr>
          </a:p>
          <a:p>
            <a:pPr>
              <a:lnSpc>
                <a:spcPct val="100000"/>
              </a:lnSpc>
              <a:spcBef>
                <a:spcPts val="45"/>
              </a:spcBef>
              <a:buClr>
                <a:srgbClr val="BEBEBE"/>
              </a:buClr>
              <a:buFont typeface="Tahoma"/>
              <a:buAutoNum type="arabicPeriod"/>
            </a:pPr>
            <a:endParaRPr sz="4300">
              <a:latin typeface="Tahoma"/>
              <a:cs typeface="Tahoma"/>
            </a:endParaRPr>
          </a:p>
          <a:p>
            <a:pPr marL="527685" indent="-515620">
              <a:lnSpc>
                <a:spcPct val="100000"/>
              </a:lnSpc>
              <a:buAutoNum type="arabicPeriod"/>
              <a:tabLst>
                <a:tab pos="527685" algn="l"/>
                <a:tab pos="528320" algn="l"/>
              </a:tabLst>
            </a:pPr>
            <a:r>
              <a:rPr lang="en-US" sz="2800" b="1" spc="-120">
                <a:solidFill>
                  <a:srgbClr val="BEBEBE"/>
                </a:solidFill>
                <a:latin typeface="Tahoma"/>
                <a:cs typeface="Tahoma"/>
              </a:rPr>
              <a:t>Phần cứng hệ thống</a:t>
            </a:r>
            <a:endParaRPr sz="2800">
              <a:latin typeface="Tahoma"/>
              <a:cs typeface="Tahoma"/>
            </a:endParaRPr>
          </a:p>
        </p:txBody>
      </p:sp>
      <p:sp>
        <p:nvSpPr>
          <p:cNvPr id="5" name="object 5"/>
          <p:cNvSpPr txBox="1"/>
          <p:nvPr/>
        </p:nvSpPr>
        <p:spPr>
          <a:xfrm>
            <a:off x="5574538" y="3449828"/>
            <a:ext cx="6769862" cy="443070"/>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sz="2800" b="1" spc="-254" dirty="0">
                <a:latin typeface="Tahoma"/>
                <a:cs typeface="Tahoma"/>
              </a:rPr>
              <a:t>3</a:t>
            </a:r>
            <a:r>
              <a:rPr sz="2800" b="1" spc="-125" dirty="0">
                <a:latin typeface="Tahoma"/>
                <a:cs typeface="Tahoma"/>
              </a:rPr>
              <a:t>.</a:t>
            </a:r>
            <a:r>
              <a:rPr sz="2800" b="1">
                <a:latin typeface="Tahoma"/>
                <a:cs typeface="Tahoma"/>
              </a:rPr>
              <a:t>	</a:t>
            </a:r>
            <a:r>
              <a:rPr lang="en-US" sz="2800" b="1" spc="-114">
                <a:latin typeface="Tahoma"/>
                <a:cs typeface="Tahoma"/>
              </a:rPr>
              <a:t>Phần mềm hệ thống</a:t>
            </a:r>
            <a:endParaRPr sz="2800">
              <a:latin typeface="Tahoma"/>
              <a:cs typeface="Tahoma"/>
            </a:endParaRPr>
          </a:p>
        </p:txBody>
      </p:sp>
      <p:sp>
        <p:nvSpPr>
          <p:cNvPr id="6" name="object 6"/>
          <p:cNvSpPr txBox="1"/>
          <p:nvPr/>
        </p:nvSpPr>
        <p:spPr>
          <a:xfrm>
            <a:off x="5574538" y="4540707"/>
            <a:ext cx="6018782" cy="886781"/>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sz="2800" b="1" spc="-254" dirty="0">
                <a:solidFill>
                  <a:srgbClr val="BEBEBE"/>
                </a:solidFill>
                <a:latin typeface="Tahoma"/>
                <a:cs typeface="Tahoma"/>
              </a:rPr>
              <a:t>4</a:t>
            </a:r>
            <a:r>
              <a:rPr sz="2800" b="1" spc="-125" dirty="0">
                <a:solidFill>
                  <a:srgbClr val="BEBEBE"/>
                </a:solidFill>
                <a:latin typeface="Tahoma"/>
                <a:cs typeface="Tahoma"/>
              </a:rPr>
              <a:t>.</a:t>
            </a:r>
            <a:r>
              <a:rPr sz="2800" b="1">
                <a:solidFill>
                  <a:srgbClr val="BEBEBE"/>
                </a:solidFill>
                <a:latin typeface="Tahoma"/>
                <a:cs typeface="Tahoma"/>
              </a:rPr>
              <a:t>	</a:t>
            </a:r>
            <a:r>
              <a:rPr lang="en-US" sz="2800" b="1" spc="-70">
                <a:solidFill>
                  <a:srgbClr val="BEBEBE"/>
                </a:solidFill>
                <a:latin typeface="Tahoma"/>
                <a:cs typeface="Tahoma"/>
              </a:rPr>
              <a:t>Kết quả đạt được</a:t>
            </a:r>
          </a:p>
          <a:p>
            <a:pPr marL="12700">
              <a:lnSpc>
                <a:spcPct val="100000"/>
              </a:lnSpc>
              <a:spcBef>
                <a:spcPts val="95"/>
              </a:spcBef>
              <a:tabLst>
                <a:tab pos="527685" algn="l"/>
              </a:tabLst>
            </a:pPr>
            <a:endParaRPr sz="2800">
              <a:latin typeface="Tahoma"/>
              <a:cs typeface="Tahoma"/>
            </a:endParaRPr>
          </a:p>
        </p:txBody>
      </p:sp>
      <p:sp>
        <p:nvSpPr>
          <p:cNvPr id="31" name="object 31"/>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9</a:t>
            </a:fld>
            <a:endParaRPr spc="-70" dirty="0"/>
          </a:p>
        </p:txBody>
      </p:sp>
      <p:sp>
        <p:nvSpPr>
          <p:cNvPr id="33" name="TextBox 32">
            <a:extLst>
              <a:ext uri="{FF2B5EF4-FFF2-40B4-BE49-F238E27FC236}">
                <a16:creationId xmlns:a16="http://schemas.microsoft.com/office/drawing/2014/main" id="{9BC46237-B259-4954-B433-FDD8D7CE6F74}"/>
              </a:ext>
            </a:extLst>
          </p:cNvPr>
          <p:cNvSpPr txBox="1"/>
          <p:nvPr/>
        </p:nvSpPr>
        <p:spPr>
          <a:xfrm>
            <a:off x="5496515" y="5570470"/>
            <a:ext cx="6174826" cy="523220"/>
          </a:xfrm>
          <a:prstGeom prst="rect">
            <a:avLst/>
          </a:prstGeom>
          <a:noFill/>
        </p:spPr>
        <p:txBody>
          <a:bodyPr wrap="square">
            <a:spAutoFit/>
          </a:bodyPr>
          <a:lstStyle/>
          <a:p>
            <a:pPr marL="12700">
              <a:lnSpc>
                <a:spcPct val="100000"/>
              </a:lnSpc>
              <a:spcBef>
                <a:spcPts val="95"/>
              </a:spcBef>
              <a:tabLst>
                <a:tab pos="527685" algn="l"/>
              </a:tabLst>
            </a:pPr>
            <a:r>
              <a:rPr lang="en-US" sz="2800" b="1" spc="-70">
                <a:solidFill>
                  <a:srgbClr val="BEBEBE"/>
                </a:solidFill>
                <a:latin typeface="Tahoma"/>
                <a:cs typeface="Tahoma"/>
              </a:rPr>
              <a:t>5.  Kết luận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1928</TotalTime>
  <Words>856</Words>
  <Application>Microsoft Office PowerPoint</Application>
  <PresentationFormat>Widescreen</PresentationFormat>
  <Paragraphs>183</Paragraphs>
  <Slides>19</Slides>
  <Notes>13</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Arial</vt:lpstr>
      <vt:lpstr>Calibri</vt:lpstr>
      <vt:lpstr>Calibri Light</vt:lpstr>
      <vt:lpstr>Lato</vt:lpstr>
      <vt:lpstr>Tahoma</vt:lpstr>
      <vt:lpstr>Times New Roman</vt:lpstr>
      <vt:lpstr>Wingdings</vt:lpstr>
      <vt:lpstr>Office Theme</vt:lpstr>
      <vt:lpstr>1_Office Theme</vt:lpstr>
      <vt:lpstr>PowerPoint Presentation</vt:lpstr>
      <vt:lpstr>Nội dung</vt:lpstr>
      <vt:lpstr>Nội dung</vt:lpstr>
      <vt:lpstr>Tổng quan yêu cầu, mục tiêu</vt:lpstr>
      <vt:lpstr>Sơ đồ khối hệ thống</vt:lpstr>
      <vt:lpstr>Nội dung</vt:lpstr>
      <vt:lpstr>Giới thiệu phần cứng</vt:lpstr>
      <vt:lpstr>Giới thiệu phần cứng</vt:lpstr>
      <vt:lpstr>Nội dung</vt:lpstr>
      <vt:lpstr>Lưu đồ hoạt động</vt:lpstr>
      <vt:lpstr>Lưu đồ hoạt động</vt:lpstr>
      <vt:lpstr>PowerPoint Presentation</vt:lpstr>
      <vt:lpstr>Nội dung</vt:lpstr>
      <vt:lpstr>Kết quả đạt được</vt:lpstr>
      <vt:lpstr>Kết quả đạt được</vt:lpstr>
      <vt:lpstr>Nội dung</vt:lpstr>
      <vt:lpstr>Kết luận </vt:lpstr>
      <vt:lpstr>Hướng phát triển đề tài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Truong Nho Tuan 20200566</cp:lastModifiedBy>
  <cp:revision>76</cp:revision>
  <dcterms:created xsi:type="dcterms:W3CDTF">2023-04-09T10:53:51Z</dcterms:created>
  <dcterms:modified xsi:type="dcterms:W3CDTF">2024-01-04T05:57:33Z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2022-09-28T00:00:00Z</vt:filetime>
  </property>
  <property fmtid="{D5CDD505-2E9C-101B-9397-08002B2CF9AE}" pid="3" name="Creator">
    <vt:lpwstr>Microsoft® PowerPoint® for Microsoft 365</vt:lpwstr>
  </property>
  <property fmtid="{D5CDD505-2E9C-101B-9397-08002B2CF9AE}" pid="4" name="LastSaved">
    <vt:filetime>2023-04-09T00:00:00Z</vt:filetime>
  </property>
</Properties>
</file>